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6" r:id="rId4"/>
    <p:sldMasterId id="2147483690" r:id="rId5"/>
  </p:sldMasterIdLst>
  <p:notesMasterIdLst>
    <p:notesMasterId r:id="rId29"/>
  </p:notesMasterIdLst>
  <p:handoutMasterIdLst>
    <p:handoutMasterId r:id="rId30"/>
  </p:handoutMasterIdLst>
  <p:sldIdLst>
    <p:sldId id="274" r:id="rId6"/>
    <p:sldId id="300" r:id="rId7"/>
    <p:sldId id="299" r:id="rId8"/>
    <p:sldId id="356" r:id="rId9"/>
    <p:sldId id="368" r:id="rId10"/>
    <p:sldId id="367" r:id="rId11"/>
    <p:sldId id="257" r:id="rId12"/>
    <p:sldId id="358" r:id="rId13"/>
    <p:sldId id="362" r:id="rId14"/>
    <p:sldId id="359" r:id="rId15"/>
    <p:sldId id="363" r:id="rId16"/>
    <p:sldId id="364" r:id="rId17"/>
    <p:sldId id="365" r:id="rId18"/>
    <p:sldId id="366" r:id="rId19"/>
    <p:sldId id="302" r:id="rId20"/>
    <p:sldId id="303" r:id="rId21"/>
    <p:sldId id="306" r:id="rId22"/>
    <p:sldId id="307" r:id="rId23"/>
    <p:sldId id="308" r:id="rId24"/>
    <p:sldId id="309" r:id="rId25"/>
    <p:sldId id="310" r:id="rId26"/>
    <p:sldId id="311" r:id="rId27"/>
    <p:sldId id="3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712" autoAdjust="0"/>
  </p:normalViewPr>
  <p:slideViewPr>
    <p:cSldViewPr snapToGrid="0">
      <p:cViewPr varScale="1">
        <p:scale>
          <a:sx n="100" d="100"/>
          <a:sy n="100" d="100"/>
        </p:scale>
        <p:origin x="67" y="768"/>
      </p:cViewPr>
      <p:guideLst/>
    </p:cSldViewPr>
  </p:slideViewPr>
  <p:outlineViewPr>
    <p:cViewPr>
      <p:scale>
        <a:sx n="33" d="100"/>
        <a:sy n="33" d="100"/>
      </p:scale>
      <p:origin x="0" y="-942"/>
    </p:cViewPr>
  </p:outlineViewPr>
  <p:notesTextViewPr>
    <p:cViewPr>
      <p:scale>
        <a:sx n="3" d="2"/>
        <a:sy n="3" d="2"/>
      </p:scale>
      <p:origin x="0" y="0"/>
    </p:cViewPr>
  </p:notesTextViewPr>
  <p:sorterViewPr>
    <p:cViewPr>
      <p:scale>
        <a:sx n="75" d="100"/>
        <a:sy n="75"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11/9/2020</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11/9/2020</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6BC8106-034A-47C1-ADA6-0A1F9E0E7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46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395350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a:t>
            </a:fld>
            <a:endParaRPr lang="en-US" dirty="0"/>
          </a:p>
        </p:txBody>
      </p:sp>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208527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175263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908577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83148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46536"/>
            <a:ext cx="12191999" cy="640080"/>
          </a:xfrm>
        </p:spPr>
        <p:style>
          <a:lnRef idx="0">
            <a:schemeClr val="accent3"/>
          </a:lnRef>
          <a:fillRef idx="3">
            <a:schemeClr val="accent3"/>
          </a:fillRef>
          <a:effectRef idx="3">
            <a:schemeClr val="accent3"/>
          </a:effectRef>
          <a:fontRef idx="minor">
            <a:schemeClr val="lt1"/>
          </a:fontRef>
        </p:style>
        <p:txBody>
          <a:bodyPr lIns="704088" anchor="ctr">
            <a:noAutofit/>
          </a:bodyPr>
          <a:lstStyle>
            <a:lvl1pPr algn="ctr">
              <a:defRPr>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856134" y="1735752"/>
            <a:ext cx="5029200" cy="640080"/>
          </a:xfrm>
        </p:spPr>
        <p:txBody>
          <a:bodyPr anchor="b">
            <a:noAutofit/>
          </a:bodyPr>
          <a:lstStyle>
            <a:lvl1pPr marL="0" indent="0">
              <a:lnSpc>
                <a:spcPct val="84000"/>
              </a:lnSpc>
              <a:spcBef>
                <a:spcPts val="0"/>
              </a:spcBef>
              <a:spcAft>
                <a:spcPts val="0"/>
              </a:spcAft>
              <a:buNone/>
              <a:defRPr sz="3000" b="0"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134" y="2492188"/>
            <a:ext cx="5029200" cy="3617259"/>
          </a:xfrm>
        </p:spPr>
        <p:txBody>
          <a:bodyPr>
            <a:noAutofit/>
          </a:bodyPr>
          <a:lstStyle>
            <a:lvl1pPr>
              <a:defRPr baseline="0">
                <a:solidFill>
                  <a:schemeClr val="tx2"/>
                </a:solidFill>
              </a:defRPr>
            </a:lvl1pPr>
            <a:lvl2pPr>
              <a:spcBef>
                <a:spcPts val="0"/>
              </a:spcBef>
              <a:spcAft>
                <a:spcPts val="0"/>
              </a:spcAft>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982211" y="1735752"/>
            <a:ext cx="5029200" cy="640080"/>
          </a:xfrm>
        </p:spPr>
        <p:txBody>
          <a:bodyPr anchor="b">
            <a:noAutofit/>
          </a:bodyPr>
          <a:lstStyle>
            <a:lvl1pPr marL="0" indent="0">
              <a:lnSpc>
                <a:spcPct val="84000"/>
              </a:lnSpc>
              <a:spcBef>
                <a:spcPts val="0"/>
              </a:spcBef>
              <a:spcAft>
                <a:spcPts val="0"/>
              </a:spcAft>
              <a:buNone/>
              <a:defRPr sz="3000" b="0"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982211" y="2492188"/>
            <a:ext cx="5029200" cy="3617259"/>
          </a:xfrm>
        </p:spPr>
        <p:txBody>
          <a:bodyPr>
            <a:noAutofit/>
          </a:bodyPr>
          <a:lstStyle>
            <a:lvl1pPr>
              <a:defRPr baseline="0">
                <a:solidFill>
                  <a:schemeClr val="tx2"/>
                </a:solidFill>
              </a:defRPr>
            </a:lvl1pPr>
            <a:lvl2pPr>
              <a:spcBef>
                <a:spcPts val="0"/>
              </a:spcBef>
              <a:spcAft>
                <a:spcPts val="0"/>
              </a:spcAft>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noAutofit/>
          </a:bodyPr>
          <a:lstStyle/>
          <a:p>
            <a:fld id="{87DE6118-2437-4B30-8E3C-4D2BE6020583}" type="datetimeFigureOut">
              <a:rPr lang="en-US" smtClean="0"/>
              <a:t>11/9/2020</a:t>
            </a:fld>
            <a:endParaRPr lang="en-US" dirty="0"/>
          </a:p>
        </p:txBody>
      </p:sp>
      <p:sp>
        <p:nvSpPr>
          <p:cNvPr id="8" name="Footer Placeholder 7"/>
          <p:cNvSpPr>
            <a:spLocks noGrp="1"/>
          </p:cNvSpPr>
          <p:nvPr>
            <p:ph type="ftr" sz="quarter" idx="11"/>
          </p:nvPr>
        </p:nvSpPr>
        <p:spPr/>
        <p:txBody>
          <a:bodyPr>
            <a:noAutofit/>
          </a:bodyPr>
          <a:lstStyle/>
          <a:p>
            <a:endParaRPr lang="en-US" dirty="0"/>
          </a:p>
        </p:txBody>
      </p:sp>
      <p:sp>
        <p:nvSpPr>
          <p:cNvPr id="9" name="Slide Number Placeholder 8"/>
          <p:cNvSpPr>
            <a:spLocks noGrp="1"/>
          </p:cNvSpPr>
          <p:nvPr>
            <p:ph type="sldNum" sz="quarter" idx="12"/>
          </p:nvPr>
        </p:nvSpPr>
        <p:spPr/>
        <p:txBody>
          <a:bodyPr>
            <a:noAutofit/>
          </a:bodyPr>
          <a:lstStyle/>
          <a:p>
            <a:fld id="{69E57DC2-970A-4B3E-BB1C-7A09969E49DF}" type="slidenum">
              <a:rPr lang="en-US" smtClean="0"/>
              <a:t>‹#›</a:t>
            </a:fld>
            <a:endParaRPr lang="en-US" dirty="0"/>
          </a:p>
        </p:txBody>
      </p:sp>
      <p:sp>
        <p:nvSpPr>
          <p:cNvPr id="10" name="Text Placeholder 2">
            <a:extLst>
              <a:ext uri="{FF2B5EF4-FFF2-40B4-BE49-F238E27FC236}">
                <a16:creationId xmlns:a16="http://schemas.microsoft.com/office/drawing/2014/main" id="{16D76B0C-110F-497A-AA93-50A7B3FD3DB9}"/>
              </a:ext>
            </a:extLst>
          </p:cNvPr>
          <p:cNvSpPr>
            <a:spLocks noGrp="1"/>
          </p:cNvSpPr>
          <p:nvPr>
            <p:ph type="body" idx="13"/>
          </p:nvPr>
        </p:nvSpPr>
        <p:spPr>
          <a:xfrm>
            <a:off x="703728" y="945489"/>
            <a:ext cx="11488272" cy="457200"/>
          </a:xfrm>
        </p:spPr>
        <p:txBody>
          <a:bodyPr anchor="b">
            <a:noAutofit/>
          </a:bodyPr>
          <a:lstStyle>
            <a:lvl1pPr marL="0" indent="0" algn="ctr">
              <a:lnSpc>
                <a:spcPct val="84000"/>
              </a:lnSpc>
              <a:spcBef>
                <a:spcPts val="0"/>
              </a:spcBef>
              <a:spcAft>
                <a:spcPts val="0"/>
              </a:spcAft>
              <a:buNone/>
              <a:defRPr sz="24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49340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46536"/>
            <a:ext cx="12191999" cy="640080"/>
          </a:xfrm>
        </p:spPr>
        <p:style>
          <a:lnRef idx="0">
            <a:schemeClr val="accent3"/>
          </a:lnRef>
          <a:fillRef idx="3">
            <a:schemeClr val="accent3"/>
          </a:fillRef>
          <a:effectRef idx="3">
            <a:schemeClr val="accent3"/>
          </a:effectRef>
          <a:fontRef idx="minor">
            <a:schemeClr val="lt1"/>
          </a:fontRef>
        </p:style>
        <p:txBody>
          <a:bodyPr lIns="704088" anchor="ctr">
            <a:noAutofit/>
          </a:bodyPr>
          <a:lstStyle>
            <a:lvl1pPr algn="ctr">
              <a:defRPr>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856134" y="1735752"/>
            <a:ext cx="3383280" cy="640080"/>
          </a:xfrm>
        </p:spPr>
        <p:txBody>
          <a:bodyPr anchor="b">
            <a:noAutofit/>
          </a:bodyPr>
          <a:lstStyle>
            <a:lvl1pPr marL="0" indent="0">
              <a:lnSpc>
                <a:spcPct val="84000"/>
              </a:lnSpc>
              <a:spcBef>
                <a:spcPts val="0"/>
              </a:spcBef>
              <a:spcAft>
                <a:spcPts val="0"/>
              </a:spcAft>
              <a:buNone/>
              <a:defRPr sz="3000" b="0"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56134" y="2492188"/>
            <a:ext cx="3383280" cy="3617259"/>
          </a:xfrm>
        </p:spPr>
        <p:txBody>
          <a:bodyPr>
            <a:noAutofit/>
          </a:bodyPr>
          <a:lstStyle>
            <a:lvl1pPr>
              <a:defRPr baseline="0">
                <a:solidFill>
                  <a:schemeClr val="tx2"/>
                </a:solidFill>
              </a:defRPr>
            </a:lvl1pPr>
            <a:lvl2pPr>
              <a:spcBef>
                <a:spcPts val="0"/>
              </a:spcBef>
              <a:spcAft>
                <a:spcPts val="0"/>
              </a:spcAft>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9461" y="1735752"/>
            <a:ext cx="3383280" cy="640080"/>
          </a:xfrm>
        </p:spPr>
        <p:txBody>
          <a:bodyPr anchor="b">
            <a:noAutofit/>
          </a:bodyPr>
          <a:lstStyle>
            <a:lvl1pPr marL="0" indent="0">
              <a:lnSpc>
                <a:spcPct val="84000"/>
              </a:lnSpc>
              <a:spcBef>
                <a:spcPts val="0"/>
              </a:spcBef>
              <a:spcAft>
                <a:spcPts val="0"/>
              </a:spcAft>
              <a:buNone/>
              <a:defRPr sz="3000" b="0"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9461" y="2492188"/>
            <a:ext cx="3383280" cy="3617259"/>
          </a:xfrm>
        </p:spPr>
        <p:txBody>
          <a:bodyPr>
            <a:noAutofit/>
          </a:bodyPr>
          <a:lstStyle>
            <a:lvl1pPr>
              <a:defRPr baseline="0">
                <a:solidFill>
                  <a:schemeClr val="tx2"/>
                </a:solidFill>
              </a:defRPr>
            </a:lvl1pPr>
            <a:lvl2pPr>
              <a:spcBef>
                <a:spcPts val="0"/>
              </a:spcBef>
              <a:spcAft>
                <a:spcPts val="0"/>
              </a:spcAft>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noAutofit/>
          </a:bodyPr>
          <a:lstStyle/>
          <a:p>
            <a:fld id="{87DE6118-2437-4B30-8E3C-4D2BE6020583}" type="datetimeFigureOut">
              <a:rPr lang="en-US" smtClean="0"/>
              <a:t>11/9/2020</a:t>
            </a:fld>
            <a:endParaRPr lang="en-US" dirty="0"/>
          </a:p>
        </p:txBody>
      </p:sp>
      <p:sp>
        <p:nvSpPr>
          <p:cNvPr id="8" name="Footer Placeholder 7"/>
          <p:cNvSpPr>
            <a:spLocks noGrp="1"/>
          </p:cNvSpPr>
          <p:nvPr>
            <p:ph type="ftr" sz="quarter" idx="11"/>
          </p:nvPr>
        </p:nvSpPr>
        <p:spPr/>
        <p:txBody>
          <a:bodyPr>
            <a:noAutofit/>
          </a:bodyPr>
          <a:lstStyle/>
          <a:p>
            <a:endParaRPr lang="en-US" dirty="0"/>
          </a:p>
        </p:txBody>
      </p:sp>
      <p:sp>
        <p:nvSpPr>
          <p:cNvPr id="9" name="Slide Number Placeholder 8"/>
          <p:cNvSpPr>
            <a:spLocks noGrp="1"/>
          </p:cNvSpPr>
          <p:nvPr>
            <p:ph type="sldNum" sz="quarter" idx="12"/>
          </p:nvPr>
        </p:nvSpPr>
        <p:spPr/>
        <p:txBody>
          <a:bodyPr>
            <a:noAutofit/>
          </a:bodyPr>
          <a:lstStyle/>
          <a:p>
            <a:fld id="{69E57DC2-970A-4B3E-BB1C-7A09969E49DF}" type="slidenum">
              <a:rPr lang="en-US" smtClean="0"/>
              <a:t>‹#›</a:t>
            </a:fld>
            <a:endParaRPr lang="en-US" dirty="0"/>
          </a:p>
        </p:txBody>
      </p:sp>
      <p:sp>
        <p:nvSpPr>
          <p:cNvPr id="10" name="Text Placeholder 2">
            <a:extLst>
              <a:ext uri="{FF2B5EF4-FFF2-40B4-BE49-F238E27FC236}">
                <a16:creationId xmlns:a16="http://schemas.microsoft.com/office/drawing/2014/main" id="{16D76B0C-110F-497A-AA93-50A7B3FD3DB9}"/>
              </a:ext>
            </a:extLst>
          </p:cNvPr>
          <p:cNvSpPr>
            <a:spLocks noGrp="1"/>
          </p:cNvSpPr>
          <p:nvPr>
            <p:ph type="body" idx="13"/>
          </p:nvPr>
        </p:nvSpPr>
        <p:spPr>
          <a:xfrm>
            <a:off x="703728" y="945489"/>
            <a:ext cx="11488272" cy="457200"/>
          </a:xfrm>
        </p:spPr>
        <p:txBody>
          <a:bodyPr anchor="b">
            <a:noAutofit/>
          </a:bodyPr>
          <a:lstStyle>
            <a:lvl1pPr marL="0" indent="0" algn="ctr">
              <a:lnSpc>
                <a:spcPct val="84000"/>
              </a:lnSpc>
              <a:spcBef>
                <a:spcPts val="0"/>
              </a:spcBef>
              <a:spcAft>
                <a:spcPts val="0"/>
              </a:spcAft>
              <a:buNone/>
              <a:defRPr sz="24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4">
            <a:extLst>
              <a:ext uri="{FF2B5EF4-FFF2-40B4-BE49-F238E27FC236}">
                <a16:creationId xmlns:a16="http://schemas.microsoft.com/office/drawing/2014/main" id="{3604FF8E-81B7-456D-B9B1-5BED52DD4020}"/>
              </a:ext>
            </a:extLst>
          </p:cNvPr>
          <p:cNvSpPr>
            <a:spLocks noGrp="1"/>
          </p:cNvSpPr>
          <p:nvPr>
            <p:ph type="body" sz="quarter" idx="14"/>
          </p:nvPr>
        </p:nvSpPr>
        <p:spPr>
          <a:xfrm>
            <a:off x="8613914" y="1743577"/>
            <a:ext cx="3383280" cy="640080"/>
          </a:xfrm>
        </p:spPr>
        <p:txBody>
          <a:bodyPr anchor="b">
            <a:noAutofit/>
          </a:bodyPr>
          <a:lstStyle>
            <a:lvl1pPr marL="0" indent="0">
              <a:lnSpc>
                <a:spcPct val="84000"/>
              </a:lnSpc>
              <a:spcBef>
                <a:spcPts val="0"/>
              </a:spcBef>
              <a:spcAft>
                <a:spcPts val="0"/>
              </a:spcAft>
              <a:buNone/>
              <a:defRPr sz="3000" b="0" baseline="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6D9FC2D7-3879-480F-BD71-5E8B5BB08E4A}"/>
              </a:ext>
            </a:extLst>
          </p:cNvPr>
          <p:cNvSpPr>
            <a:spLocks noGrp="1"/>
          </p:cNvSpPr>
          <p:nvPr>
            <p:ph sz="quarter" idx="15"/>
          </p:nvPr>
        </p:nvSpPr>
        <p:spPr>
          <a:xfrm>
            <a:off x="8613914" y="2500013"/>
            <a:ext cx="3383280" cy="3617259"/>
          </a:xfrm>
        </p:spPr>
        <p:txBody>
          <a:bodyPr>
            <a:noAutofit/>
          </a:bodyPr>
          <a:lstStyle>
            <a:lvl1pPr>
              <a:defRPr baseline="0">
                <a:solidFill>
                  <a:schemeClr val="tx2"/>
                </a:solidFill>
              </a:defRPr>
            </a:lvl1pPr>
            <a:lvl2pPr>
              <a:spcBef>
                <a:spcPts val="0"/>
              </a:spcBef>
              <a:spcAft>
                <a:spcPts val="0"/>
              </a:spcAft>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72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43080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244159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11/9/2020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0370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smtClean="0"/>
              <a:pPr/>
              <a:t>11/9/2020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29326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280594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12619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668C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F9512BDE-EEA0-404B-8D45-8AA93D61DABC}"/>
              </a:ext>
            </a:extLst>
          </p:cNvPr>
          <p:cNvSpPr/>
          <p:nvPr userDrawn="1"/>
        </p:nvSpPr>
        <p:spPr>
          <a:xfrm flipH="1">
            <a:off x="-1" y="4450188"/>
            <a:ext cx="12192000" cy="2407811"/>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1" name="Rectangle">
            <a:extLst>
              <a:ext uri="{FF2B5EF4-FFF2-40B4-BE49-F238E27FC236}">
                <a16:creationId xmlns:a16="http://schemas.microsoft.com/office/drawing/2014/main" id="{E1223535-0F2F-6340-80B9-0B5D9364A13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1"/>
          <p:cNvSpPr>
            <a:spLocks noGrp="1"/>
          </p:cNvSpPr>
          <p:nvPr>
            <p:ph type="ctrTitle"/>
          </p:nvPr>
        </p:nvSpPr>
        <p:spPr>
          <a:xfrm>
            <a:off x="1097280" y="758952"/>
            <a:ext cx="10058400" cy="3566160"/>
          </a:xfrm>
          <a:prstGeom prst="rect">
            <a:avLst/>
          </a:prstGeom>
        </p:spPr>
        <p:txBody>
          <a:bodyPr anchor="b">
            <a:normAutofit/>
          </a:bodyPr>
          <a:lstStyle>
            <a:lvl1pPr algn="l">
              <a:lnSpc>
                <a:spcPct val="90000"/>
              </a:lnSpc>
              <a:defRPr sz="8000" cap="all" spc="-50" baseline="0">
                <a:solidFill>
                  <a:schemeClr val="tx1">
                    <a:lumMod val="85000"/>
                    <a:lumOff val="15000"/>
                  </a:schemeClr>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100051" y="4645152"/>
            <a:ext cx="10058400" cy="1143000"/>
          </a:xfrm>
        </p:spPr>
        <p:txBody>
          <a:bodyPr lIns="91440" rIns="91440">
            <a:normAutofit/>
          </a:bodyPr>
          <a:lstStyle>
            <a:lvl1pPr marL="0" indent="0" algn="l">
              <a:buNone/>
              <a:defRPr sz="2400" cap="none"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dirty="0"/>
              <a:t>Click to edit master subtitle style</a:t>
            </a:r>
          </a:p>
        </p:txBody>
      </p:sp>
    </p:spTree>
    <p:extLst>
      <p:ext uri="{BB962C8B-B14F-4D97-AF65-F5344CB8AC3E}">
        <p14:creationId xmlns:p14="http://schemas.microsoft.com/office/powerpoint/2010/main" val="2142026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1668C1"/>
        </a:solidFill>
        <a:effectLst/>
      </p:bgPr>
    </p:bg>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2773E1D8-C87F-EE46-8284-575DCA498E8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3" name="Content Placeholder 2"/>
          <p:cNvSpPr>
            <a:spLocks noGrp="1"/>
          </p:cNvSpPr>
          <p:nvPr>
            <p:ph idx="1"/>
          </p:nvPr>
        </p:nvSpPr>
        <p:spPr>
          <a:xfrm>
            <a:off x="1097280" y="2343884"/>
            <a:ext cx="10058400" cy="3760891"/>
          </a:xfrm>
          <a:noFill/>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Title Placeholder 1">
            <a:extLst>
              <a:ext uri="{FF2B5EF4-FFF2-40B4-BE49-F238E27FC236}">
                <a16:creationId xmlns:a16="http://schemas.microsoft.com/office/drawing/2014/main" id="{C429A40D-770E-C144-A5B5-6A4442C09C24}"/>
              </a:ext>
            </a:extLst>
          </p:cNvPr>
          <p:cNvSpPr>
            <a:spLocks noGrp="1"/>
          </p:cNvSpPr>
          <p:nvPr>
            <p:ph type="title" hasCustomPrompt="1"/>
          </p:nvPr>
        </p:nvSpPr>
        <p:spPr>
          <a:xfrm>
            <a:off x="1097280" y="942871"/>
            <a:ext cx="10058400" cy="1289304"/>
          </a:xfrm>
          <a:prstGeom prst="rect">
            <a:avLst/>
          </a:prstGeom>
        </p:spPr>
        <p:txBody>
          <a:bodyPr vert="horz" lIns="91440" tIns="45720" rIns="91440" bIns="45720" rtlCol="0" anchor="ctr">
            <a:normAutofit/>
          </a:bodyPr>
          <a:lstStyle>
            <a:lvl1pPr>
              <a:defRPr cap="all" baseline="0"/>
            </a:lvl1pPr>
          </a:lstStyle>
          <a:p>
            <a:r>
              <a:rPr lang="en-US" noProof="0" dirty="0"/>
              <a:t>CLICK TO EDIT MASTER TITLE STYLE</a:t>
            </a:r>
          </a:p>
        </p:txBody>
      </p:sp>
    </p:spTree>
    <p:extLst>
      <p:ext uri="{BB962C8B-B14F-4D97-AF65-F5344CB8AC3E}">
        <p14:creationId xmlns:p14="http://schemas.microsoft.com/office/powerpoint/2010/main" val="240494303"/>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Vidow">
    <p:bg>
      <p:bgPr>
        <a:solidFill>
          <a:srgbClr val="191919"/>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202A34A5-A029-A246-82C6-D288185EB396}"/>
              </a:ext>
            </a:extLst>
          </p:cNvPr>
          <p:cNvSpPr/>
          <p:nvPr userDrawn="1"/>
        </p:nvSpPr>
        <p:spPr>
          <a:xfrm flipH="1">
            <a:off x="0" y="0"/>
            <a:ext cx="3351057"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3" name="Rectangle">
            <a:extLst>
              <a:ext uri="{FF2B5EF4-FFF2-40B4-BE49-F238E27FC236}">
                <a16:creationId xmlns:a16="http://schemas.microsoft.com/office/drawing/2014/main" id="{2773E1D8-C87F-EE46-8284-575DCA498E8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3" name="Content Placeholder 2"/>
          <p:cNvSpPr>
            <a:spLocks noGrp="1"/>
          </p:cNvSpPr>
          <p:nvPr>
            <p:ph idx="1" hasCustomPrompt="1"/>
          </p:nvPr>
        </p:nvSpPr>
        <p:spPr>
          <a:xfrm>
            <a:off x="1097280" y="2459736"/>
            <a:ext cx="9912096" cy="3760891"/>
          </a:xfrm>
          <a:solidFill>
            <a:srgbClr val="191919"/>
          </a:solidFill>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Click to add video</a:t>
            </a:r>
          </a:p>
        </p:txBody>
      </p:sp>
      <p:sp>
        <p:nvSpPr>
          <p:cNvPr id="11" name="Title Placeholder 1">
            <a:extLst>
              <a:ext uri="{FF2B5EF4-FFF2-40B4-BE49-F238E27FC236}">
                <a16:creationId xmlns:a16="http://schemas.microsoft.com/office/drawing/2014/main" id="{C429A40D-770E-C144-A5B5-6A4442C09C24}"/>
              </a:ext>
            </a:extLst>
          </p:cNvPr>
          <p:cNvSpPr>
            <a:spLocks noGrp="1"/>
          </p:cNvSpPr>
          <p:nvPr>
            <p:ph type="title" hasCustomPrompt="1"/>
          </p:nvPr>
        </p:nvSpPr>
        <p:spPr>
          <a:xfrm>
            <a:off x="1097280" y="942871"/>
            <a:ext cx="10058400" cy="1289304"/>
          </a:xfrm>
          <a:prstGeom prst="rect">
            <a:avLst/>
          </a:prstGeom>
        </p:spPr>
        <p:txBody>
          <a:bodyPr vert="horz" lIns="91440" tIns="45720" rIns="91440" bIns="45720" rtlCol="0" anchor="ctr">
            <a:normAutofit/>
          </a:bodyPr>
          <a:lstStyle>
            <a:lvl1pPr>
              <a:defRPr cap="all" baseline="0"/>
            </a:lvl1pPr>
          </a:lstStyle>
          <a:p>
            <a:r>
              <a:rPr lang="en-US" noProof="0" dirty="0"/>
              <a:t>CLICK TO EDIT MASTER TITLE STYLE</a:t>
            </a:r>
          </a:p>
        </p:txBody>
      </p:sp>
    </p:spTree>
    <p:extLst>
      <p:ext uri="{BB962C8B-B14F-4D97-AF65-F5344CB8AC3E}">
        <p14:creationId xmlns:p14="http://schemas.microsoft.com/office/powerpoint/2010/main" val="1859776301"/>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
    <p:bg>
      <p:bgPr>
        <a:solidFill>
          <a:srgbClr val="CF080A"/>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35FB147F-5DC4-B24C-B8CB-D3DA74290381}"/>
              </a:ext>
            </a:extLst>
          </p:cNvPr>
          <p:cNvSpPr/>
          <p:nvPr userDrawn="1"/>
        </p:nvSpPr>
        <p:spPr>
          <a:xfrm>
            <a:off x="1" y="34290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A400A9BD-AA60-E24D-9FC2-722758C8C933}"/>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9" name="Picture Placeholder 3">
            <a:extLst>
              <a:ext uri="{FF2B5EF4-FFF2-40B4-BE49-F238E27FC236}">
                <a16:creationId xmlns:a16="http://schemas.microsoft.com/office/drawing/2014/main" id="{B9308E97-4F89-394E-856A-5B4EFCB2E73D}"/>
              </a:ext>
            </a:extLst>
          </p:cNvPr>
          <p:cNvSpPr>
            <a:spLocks noGrp="1"/>
          </p:cNvSpPr>
          <p:nvPr>
            <p:ph type="pic" sz="quarter" idx="13"/>
          </p:nvPr>
        </p:nvSpPr>
        <p:spPr>
          <a:xfrm>
            <a:off x="1097279" y="216333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0" name="Picture Placeholder 3">
            <a:extLst>
              <a:ext uri="{FF2B5EF4-FFF2-40B4-BE49-F238E27FC236}">
                <a16:creationId xmlns:a16="http://schemas.microsoft.com/office/drawing/2014/main" id="{A50BECA0-8817-964B-AEDB-A45669684C37}"/>
              </a:ext>
            </a:extLst>
          </p:cNvPr>
          <p:cNvSpPr>
            <a:spLocks noGrp="1"/>
          </p:cNvSpPr>
          <p:nvPr>
            <p:ph type="pic" sz="quarter" idx="14"/>
          </p:nvPr>
        </p:nvSpPr>
        <p:spPr>
          <a:xfrm>
            <a:off x="4659186" y="216333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1" name="Picture Placeholder 3">
            <a:extLst>
              <a:ext uri="{FF2B5EF4-FFF2-40B4-BE49-F238E27FC236}">
                <a16:creationId xmlns:a16="http://schemas.microsoft.com/office/drawing/2014/main" id="{EF399F4D-B67A-4C4B-BCF3-36FE110603F1}"/>
              </a:ext>
            </a:extLst>
          </p:cNvPr>
          <p:cNvSpPr>
            <a:spLocks noGrp="1"/>
          </p:cNvSpPr>
          <p:nvPr>
            <p:ph type="pic" sz="quarter" idx="15"/>
          </p:nvPr>
        </p:nvSpPr>
        <p:spPr>
          <a:xfrm>
            <a:off x="8221093" y="216333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2" name="Text Placeholder 3">
            <a:extLst>
              <a:ext uri="{FF2B5EF4-FFF2-40B4-BE49-F238E27FC236}">
                <a16:creationId xmlns:a16="http://schemas.microsoft.com/office/drawing/2014/main" id="{08305C84-E25F-EC49-8F2B-4C0181FD3ABF}"/>
              </a:ext>
            </a:extLst>
          </p:cNvPr>
          <p:cNvSpPr>
            <a:spLocks noGrp="1"/>
          </p:cNvSpPr>
          <p:nvPr>
            <p:ph type="body" sz="half" idx="2" hasCustomPrompt="1"/>
          </p:nvPr>
        </p:nvSpPr>
        <p:spPr>
          <a:xfrm>
            <a:off x="1097279"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3" name="Text Placeholder 3">
            <a:extLst>
              <a:ext uri="{FF2B5EF4-FFF2-40B4-BE49-F238E27FC236}">
                <a16:creationId xmlns:a16="http://schemas.microsoft.com/office/drawing/2014/main" id="{A57A1FCE-E6BF-3747-9D43-42DBA6656EC0}"/>
              </a:ext>
            </a:extLst>
          </p:cNvPr>
          <p:cNvSpPr>
            <a:spLocks noGrp="1"/>
          </p:cNvSpPr>
          <p:nvPr>
            <p:ph type="body" sz="half" idx="16" hasCustomPrompt="1"/>
          </p:nvPr>
        </p:nvSpPr>
        <p:spPr>
          <a:xfrm>
            <a:off x="4666773"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4" name="Text Placeholder 3">
            <a:extLst>
              <a:ext uri="{FF2B5EF4-FFF2-40B4-BE49-F238E27FC236}">
                <a16:creationId xmlns:a16="http://schemas.microsoft.com/office/drawing/2014/main" id="{5B4B74C8-96E7-684F-91B9-8CE56CD10F1E}"/>
              </a:ext>
            </a:extLst>
          </p:cNvPr>
          <p:cNvSpPr>
            <a:spLocks noGrp="1"/>
          </p:cNvSpPr>
          <p:nvPr>
            <p:ph type="body" sz="half" idx="17" hasCustomPrompt="1"/>
          </p:nvPr>
        </p:nvSpPr>
        <p:spPr>
          <a:xfrm>
            <a:off x="8236267"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5" name="Title Placeholder 1">
            <a:extLst>
              <a:ext uri="{FF2B5EF4-FFF2-40B4-BE49-F238E27FC236}">
                <a16:creationId xmlns:a16="http://schemas.microsoft.com/office/drawing/2014/main" id="{D522564E-B348-544F-A8E5-CFCAFA48B54B}"/>
              </a:ext>
            </a:extLst>
          </p:cNvPr>
          <p:cNvSpPr>
            <a:spLocks noGrp="1"/>
          </p:cNvSpPr>
          <p:nvPr>
            <p:ph type="title" hasCustomPrompt="1"/>
          </p:nvPr>
        </p:nvSpPr>
        <p:spPr>
          <a:xfrm>
            <a:off x="1097280" y="1268337"/>
            <a:ext cx="10058400" cy="587584"/>
          </a:xfrm>
          <a:prstGeom prst="rect">
            <a:avLst/>
          </a:prstGeom>
        </p:spPr>
        <p:txBody>
          <a:bodyPr vert="horz" lIns="91440" tIns="45720" rIns="91440" bIns="45720" rtlCol="0" anchor="ctr">
            <a:normAutofit/>
          </a:bodyPr>
          <a:lstStyle>
            <a:lvl1pPr>
              <a:defRPr cap="all" baseline="0"/>
            </a:lvl1pPr>
          </a:lstStyle>
          <a:p>
            <a:r>
              <a:rPr lang="en-US" noProof="0" dirty="0"/>
              <a:t>CLICK TO EDIT MASTER TITLE STYLE</a:t>
            </a:r>
          </a:p>
        </p:txBody>
      </p:sp>
    </p:spTree>
    <p:extLst>
      <p:ext uri="{BB962C8B-B14F-4D97-AF65-F5344CB8AC3E}">
        <p14:creationId xmlns:p14="http://schemas.microsoft.com/office/powerpoint/2010/main" val="2847120319"/>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rgbClr val="CF080A"/>
        </a:solidFill>
        <a:effectLst/>
      </p:bgPr>
    </p:bg>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05BFC727-5650-B049-AA2A-2511C08FB35B}"/>
              </a:ext>
            </a:extLst>
          </p:cNvPr>
          <p:cNvSpPr/>
          <p:nvPr userDrawn="1"/>
        </p:nvSpPr>
        <p:spPr>
          <a:xfrm flipH="1">
            <a:off x="0" y="0"/>
            <a:ext cx="1195754"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E700C598-C823-744D-BE16-5114B7625057}"/>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7" name="Title 18">
            <a:extLst>
              <a:ext uri="{FF2B5EF4-FFF2-40B4-BE49-F238E27FC236}">
                <a16:creationId xmlns:a16="http://schemas.microsoft.com/office/drawing/2014/main" id="{49FBD0BA-1471-4F14-BC85-27E56FB880CD}"/>
              </a:ext>
            </a:extLst>
          </p:cNvPr>
          <p:cNvSpPr>
            <a:spLocks noGrp="1"/>
          </p:cNvSpPr>
          <p:nvPr>
            <p:ph type="title"/>
          </p:nvPr>
        </p:nvSpPr>
        <p:spPr>
          <a:xfrm>
            <a:off x="635000" y="633875"/>
            <a:ext cx="4206240" cy="5596128"/>
          </a:xfrm>
        </p:spPr>
        <p:txBody>
          <a:bodyPr>
            <a:normAutofit/>
          </a:bodyPr>
          <a:lstStyle/>
          <a:p>
            <a:r>
              <a:rPr lang="en-US" sz="3600" dirty="0">
                <a:solidFill>
                  <a:schemeClr val="tx1"/>
                </a:solidFill>
              </a:rPr>
              <a:t>More Free Services for Program Night Possibilities</a:t>
            </a:r>
          </a:p>
        </p:txBody>
      </p:sp>
      <p:sp>
        <p:nvSpPr>
          <p:cNvPr id="8" name="Content Placeholder 16">
            <a:extLst>
              <a:ext uri="{FF2B5EF4-FFF2-40B4-BE49-F238E27FC236}">
                <a16:creationId xmlns:a16="http://schemas.microsoft.com/office/drawing/2014/main" id="{21AB3D0E-D4C2-4ADE-9217-A40EF21E7463}"/>
              </a:ext>
            </a:extLst>
          </p:cNvPr>
          <p:cNvSpPr>
            <a:spLocks noGrp="1"/>
          </p:cNvSpPr>
          <p:nvPr>
            <p:ph sz="half" idx="2" hasCustomPrompt="1"/>
          </p:nvPr>
        </p:nvSpPr>
        <p:spPr>
          <a:xfrm>
            <a:off x="5151121" y="633875"/>
            <a:ext cx="6400800" cy="5596128"/>
          </a:xfrm>
        </p:spPr>
        <p:txBody>
          <a:bodyPr rIns="182880" anchor="ctr">
            <a:normAutofit/>
          </a:bodyPr>
          <a:lstStyle/>
          <a:p>
            <a:pPr>
              <a:lnSpc>
                <a:spcPts val="2000"/>
              </a:lnSpc>
            </a:pPr>
            <a:r>
              <a:rPr lang="en-US" sz="2000" b="1" dirty="0">
                <a:solidFill>
                  <a:srgbClr val="FF0000"/>
                </a:solidFill>
              </a:rPr>
              <a:t>Collection of the Best Photos from NECCC</a:t>
            </a:r>
            <a:r>
              <a:rPr lang="en-US" sz="1800" b="1" dirty="0">
                <a:solidFill>
                  <a:srgbClr val="FF0000"/>
                </a:solidFill>
              </a:rPr>
              <a:t> </a:t>
            </a:r>
            <a:r>
              <a:rPr lang="en-US" sz="1800" dirty="0"/>
              <a:t>competitions with explanations and critiques (#11 Best of NECCC Photos)</a:t>
            </a:r>
          </a:p>
          <a:p>
            <a:pPr>
              <a:lnSpc>
                <a:spcPts val="2000"/>
              </a:lnSpc>
            </a:pPr>
            <a:r>
              <a:rPr lang="en-US" sz="2000" b="1" dirty="0">
                <a:solidFill>
                  <a:srgbClr val="FF0000"/>
                </a:solidFill>
              </a:rPr>
              <a:t>Recorded Programs </a:t>
            </a:r>
            <a:r>
              <a:rPr lang="en-US" sz="1800" dirty="0"/>
              <a:t>from the NECCC library are available on many Educational Topics – Close-ups, composition, elements to capture… and Photo Topics – Zoos, Birds, Flowers, Nature… (#12 Recorded Programs)</a:t>
            </a:r>
          </a:p>
          <a:p>
            <a:pPr>
              <a:lnSpc>
                <a:spcPts val="2000"/>
              </a:lnSpc>
            </a:pPr>
            <a:r>
              <a:rPr lang="en-US" sz="2000" b="1" dirty="0">
                <a:solidFill>
                  <a:srgbClr val="FF0000"/>
                </a:solidFill>
              </a:rPr>
              <a:t>Digital Circuits </a:t>
            </a:r>
            <a:r>
              <a:rPr lang="en-US" sz="1800" dirty="0"/>
              <a:t>– Your club can participate and receive commentaries you can use as one of your club’s program nights (#26 Digital Circuits)</a:t>
            </a:r>
          </a:p>
          <a:p>
            <a:pPr>
              <a:lnSpc>
                <a:spcPts val="2000"/>
              </a:lnSpc>
            </a:pPr>
            <a:r>
              <a:rPr lang="en-US" sz="2000" b="1" dirty="0">
                <a:solidFill>
                  <a:srgbClr val="FF0000"/>
                </a:solidFill>
              </a:rPr>
              <a:t>View previous Digital Open and Nature Circuits </a:t>
            </a:r>
            <a:r>
              <a:rPr lang="en-US" sz="1800" dirty="0"/>
              <a:t>with commentaries (#12 Recorded Programs)</a:t>
            </a:r>
          </a:p>
          <a:p>
            <a:pPr>
              <a:lnSpc>
                <a:spcPts val="2000"/>
              </a:lnSpc>
            </a:pPr>
            <a:r>
              <a:rPr lang="en-US" sz="2000" b="1" dirty="0">
                <a:solidFill>
                  <a:srgbClr val="FF0000"/>
                </a:solidFill>
              </a:rPr>
              <a:t>Receive a Recorded Commentary </a:t>
            </a:r>
            <a:r>
              <a:rPr lang="en-US" sz="1800" dirty="0"/>
              <a:t>from expert judges on your club’s photos (#13 Recorded Commentary Service)</a:t>
            </a:r>
          </a:p>
        </p:txBody>
      </p:sp>
    </p:spTree>
    <p:extLst>
      <p:ext uri="{BB962C8B-B14F-4D97-AF65-F5344CB8AC3E}">
        <p14:creationId xmlns:p14="http://schemas.microsoft.com/office/powerpoint/2010/main" val="13485313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11/9/2020</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0AB10FFC-D586-994D-8D3D-F4042255CB72}"/>
              </a:ext>
            </a:extLst>
          </p:cNvPr>
          <p:cNvSpPr/>
          <p:nvPr userDrawn="1"/>
        </p:nvSpPr>
        <p:spPr>
          <a:xfrm flipH="1">
            <a:off x="0" y="0"/>
            <a:ext cx="12192000"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C7B0C08A-E831-D242-B2CE-2DEB004F982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cxnSp>
        <p:nvCxnSpPr>
          <p:cNvPr id="7" name="Straight Connector 6">
            <a:extLst>
              <a:ext uri="{FF2B5EF4-FFF2-40B4-BE49-F238E27FC236}">
                <a16:creationId xmlns:a16="http://schemas.microsoft.com/office/drawing/2014/main" id="{105C2191-88F7-4148-96FD-E129F707E038}"/>
              </a:ext>
            </a:extLst>
          </p:cNvPr>
          <p:cNvCxnSpPr/>
          <p:nvPr userDrawn="1"/>
        </p:nvCxnSpPr>
        <p:spPr>
          <a:xfrm>
            <a:off x="6818393" y="999565"/>
            <a:ext cx="0" cy="48588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Placeholder 1">
            <a:extLst>
              <a:ext uri="{FF2B5EF4-FFF2-40B4-BE49-F238E27FC236}">
                <a16:creationId xmlns:a16="http://schemas.microsoft.com/office/drawing/2014/main" id="{61FB2196-E251-5A40-86F7-6092CEBFA133}"/>
              </a:ext>
            </a:extLst>
          </p:cNvPr>
          <p:cNvSpPr>
            <a:spLocks noGrp="1"/>
          </p:cNvSpPr>
          <p:nvPr>
            <p:ph type="title" hasCustomPrompt="1"/>
          </p:nvPr>
        </p:nvSpPr>
        <p:spPr>
          <a:xfrm>
            <a:off x="635000" y="3135207"/>
            <a:ext cx="5460992" cy="587584"/>
          </a:xfrm>
          <a:prstGeom prst="rect">
            <a:avLst/>
          </a:prstGeom>
        </p:spPr>
        <p:txBody>
          <a:bodyPr vert="horz" lIns="91440" tIns="45720" rIns="91440" bIns="45720" rtlCol="0" anchor="ctr">
            <a:noAutofit/>
          </a:bodyPr>
          <a:lstStyle>
            <a:lvl1pPr algn="r">
              <a:defRPr sz="4800" cap="all" baseline="0"/>
            </a:lvl1pPr>
          </a:lstStyle>
          <a:p>
            <a:r>
              <a:rPr lang="en-US" noProof="0" dirty="0"/>
              <a:t>Title goes here</a:t>
            </a:r>
          </a:p>
        </p:txBody>
      </p:sp>
      <p:sp>
        <p:nvSpPr>
          <p:cNvPr id="12" name="Content Placeholder 3">
            <a:extLst>
              <a:ext uri="{FF2B5EF4-FFF2-40B4-BE49-F238E27FC236}">
                <a16:creationId xmlns:a16="http://schemas.microsoft.com/office/drawing/2014/main" id="{C2FACD1B-0D9C-A547-98A0-D66C341D3D74}"/>
              </a:ext>
            </a:extLst>
          </p:cNvPr>
          <p:cNvSpPr>
            <a:spLocks noGrp="1"/>
          </p:cNvSpPr>
          <p:nvPr>
            <p:ph sz="half" idx="2" hasCustomPrompt="1"/>
          </p:nvPr>
        </p:nvSpPr>
        <p:spPr>
          <a:xfrm>
            <a:off x="7540794" y="831286"/>
            <a:ext cx="4016206" cy="5195425"/>
          </a:xfrm>
        </p:spPr>
        <p:txBody>
          <a:bodyPr anchor="ctr">
            <a:normAutofit/>
          </a:bodyPr>
          <a:lstStyle>
            <a:lvl1pPr marL="342900" indent="-342900">
              <a:buClr>
                <a:schemeClr val="tx1"/>
              </a:buClr>
              <a:buFont typeface="+mj-lt"/>
              <a:buAutoNum type="arabicPeriod"/>
              <a:defRPr sz="1600">
                <a:solidFill>
                  <a:schemeClr val="tx1"/>
                </a:solidFill>
              </a:defRPr>
            </a:lvl1pPr>
            <a:lvl2pPr marL="544068" indent="-342900">
              <a:buClr>
                <a:schemeClr val="tx1"/>
              </a:buClr>
              <a:buFont typeface="+mj-lt"/>
              <a:buAutoNum type="arabicPeriod"/>
              <a:defRPr sz="1400"/>
            </a:lvl2pPr>
            <a:lvl3pPr marL="612648" indent="-228600">
              <a:buClr>
                <a:schemeClr val="tx1"/>
              </a:buClr>
              <a:buFont typeface="+mj-lt"/>
              <a:buAutoNum type="arabicPeriod"/>
              <a:defRPr sz="1100"/>
            </a:lvl3pPr>
            <a:lvl4pPr marL="795528" indent="-228600">
              <a:buClr>
                <a:schemeClr val="tx1"/>
              </a:buClr>
              <a:buFont typeface="+mj-lt"/>
              <a:buAutoNum type="arabicPeriod"/>
              <a:defRPr sz="1100"/>
            </a:lvl4pPr>
            <a:lvl5pPr marL="978408" indent="-228600">
              <a:buClr>
                <a:schemeClr val="tx1"/>
              </a:buClr>
              <a:buFont typeface="+mj-lt"/>
              <a:buAutoNum type="arabicPeriod"/>
              <a:defRPr sz="1100"/>
            </a:lvl5pPr>
          </a:lstStyle>
          <a:p>
            <a:pPr lvl="0"/>
            <a:r>
              <a:rPr lang="en-US" noProof="0" dirty="0"/>
              <a:t>Quote Goes Here</a:t>
            </a:r>
          </a:p>
        </p:txBody>
      </p:sp>
    </p:spTree>
    <p:extLst>
      <p:ext uri="{BB962C8B-B14F-4D97-AF65-F5344CB8AC3E}">
        <p14:creationId xmlns:p14="http://schemas.microsoft.com/office/powerpoint/2010/main" val="2590558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rgbClr val="1668C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11/9/2020</a:t>
            </a:fld>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AA314B25-B4AF-394E-BBDA-7E6BAD315F39}"/>
              </a:ext>
            </a:extLst>
          </p:cNvPr>
          <p:cNvSpPr/>
          <p:nvPr userDrawn="1"/>
        </p:nvSpPr>
        <p:spPr>
          <a:xfrm>
            <a:off x="3351057" y="0"/>
            <a:ext cx="8840943"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737575EF-0D14-6140-A91B-260C9C9DFE4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0" name="Title Placeholder 1">
            <a:extLst>
              <a:ext uri="{FF2B5EF4-FFF2-40B4-BE49-F238E27FC236}">
                <a16:creationId xmlns:a16="http://schemas.microsoft.com/office/drawing/2014/main" id="{82544261-8049-494B-A93D-BDFF1BB84722}"/>
              </a:ext>
            </a:extLst>
          </p:cNvPr>
          <p:cNvSpPr>
            <a:spLocks noGrp="1"/>
          </p:cNvSpPr>
          <p:nvPr>
            <p:ph type="title" hasCustomPrompt="1"/>
          </p:nvPr>
        </p:nvSpPr>
        <p:spPr>
          <a:xfrm>
            <a:off x="635000" y="3135207"/>
            <a:ext cx="4886854" cy="587584"/>
          </a:xfrm>
          <a:prstGeom prst="rect">
            <a:avLst/>
          </a:prstGeom>
        </p:spPr>
        <p:txBody>
          <a:bodyPr vert="horz" lIns="91440" tIns="45720" rIns="91440" bIns="45720" rtlCol="0" anchor="ctr">
            <a:normAutofit/>
          </a:bodyPr>
          <a:lstStyle>
            <a:lvl1pPr algn="ctr">
              <a:defRPr cap="none" baseline="0"/>
            </a:lvl1pPr>
          </a:lstStyle>
          <a:p>
            <a:r>
              <a:rPr lang="en-US" noProof="0" dirty="0"/>
              <a:t>Title Goes Here</a:t>
            </a:r>
          </a:p>
        </p:txBody>
      </p:sp>
      <p:sp>
        <p:nvSpPr>
          <p:cNvPr id="12" name="Content Placeholder 3">
            <a:extLst>
              <a:ext uri="{FF2B5EF4-FFF2-40B4-BE49-F238E27FC236}">
                <a16:creationId xmlns:a16="http://schemas.microsoft.com/office/drawing/2014/main" id="{9214786D-83EE-814C-A5E4-D0EC7D29D0C4}"/>
              </a:ext>
            </a:extLst>
          </p:cNvPr>
          <p:cNvSpPr>
            <a:spLocks noGrp="1"/>
          </p:cNvSpPr>
          <p:nvPr>
            <p:ph sz="half" idx="2"/>
          </p:nvPr>
        </p:nvSpPr>
        <p:spPr>
          <a:xfrm>
            <a:off x="5575829" y="633875"/>
            <a:ext cx="5981171" cy="5590250"/>
          </a:xfrm>
        </p:spPr>
        <p:txBody>
          <a:bodyPr anchor="ctr">
            <a:normAutofit/>
          </a:bodyPr>
          <a:lstStyle>
            <a:lvl1pPr marL="342900" indent="-342900">
              <a:lnSpc>
                <a:spcPts val="2000"/>
              </a:lnSpc>
              <a:buClr>
                <a:schemeClr val="tx1"/>
              </a:buClr>
              <a:buFont typeface="+mj-lt"/>
              <a:buAutoNum type="arabicPeriod"/>
              <a:defRPr sz="1600">
                <a:solidFill>
                  <a:schemeClr val="tx1"/>
                </a:solidFill>
              </a:defRPr>
            </a:lvl1pPr>
            <a:lvl2pPr marL="544068" indent="-342900">
              <a:lnSpc>
                <a:spcPts val="2000"/>
              </a:lnSpc>
              <a:buClr>
                <a:schemeClr val="tx1"/>
              </a:buClr>
              <a:buFont typeface="+mj-lt"/>
              <a:buAutoNum type="arabicPeriod"/>
              <a:defRPr sz="1600">
                <a:solidFill>
                  <a:schemeClr val="tx1"/>
                </a:solidFill>
              </a:defRPr>
            </a:lvl2pPr>
            <a:lvl3pPr marL="612648" indent="-228600">
              <a:lnSpc>
                <a:spcPts val="2000"/>
              </a:lnSpc>
              <a:buClr>
                <a:schemeClr val="tx1"/>
              </a:buClr>
              <a:buFont typeface="+mj-lt"/>
              <a:buAutoNum type="arabicPeriod"/>
              <a:defRPr sz="1600">
                <a:solidFill>
                  <a:schemeClr val="tx1"/>
                </a:solidFill>
              </a:defRPr>
            </a:lvl3pPr>
            <a:lvl4pPr marL="795528" indent="-228600">
              <a:lnSpc>
                <a:spcPts val="2000"/>
              </a:lnSpc>
              <a:buClr>
                <a:schemeClr val="tx1"/>
              </a:buClr>
              <a:buFont typeface="+mj-lt"/>
              <a:buAutoNum type="arabicPeriod"/>
              <a:defRPr sz="1600">
                <a:solidFill>
                  <a:schemeClr val="tx1"/>
                </a:solidFill>
              </a:defRPr>
            </a:lvl4pPr>
            <a:lvl5pPr marL="978408" indent="-228600">
              <a:lnSpc>
                <a:spcPts val="2000"/>
              </a:lnSpc>
              <a:buClr>
                <a:schemeClr val="tx1"/>
              </a:buClr>
              <a:buFont typeface="+mj-lt"/>
              <a:buAutoNum type="arabicPeriod"/>
              <a:defRPr sz="16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extLst>
      <p:ext uri="{BB962C8B-B14F-4D97-AF65-F5344CB8AC3E}">
        <p14:creationId xmlns:p14="http://schemas.microsoft.com/office/powerpoint/2010/main" val="1887603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rgbClr val="CF080A"/>
        </a:solidFill>
        <a:effectLst/>
      </p:bgPr>
    </p:bg>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2E148DD3-DD87-154B-80B4-2421965D3C83}"/>
              </a:ext>
            </a:extLst>
          </p:cNvPr>
          <p:cNvSpPr/>
          <p:nvPr userDrawn="1"/>
        </p:nvSpPr>
        <p:spPr>
          <a:xfrm>
            <a:off x="1" y="17145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742E4732-0E8F-7B46-BD08-0F2EE0DA8786}"/>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7" name="Title Placeholder 1">
            <a:extLst>
              <a:ext uri="{FF2B5EF4-FFF2-40B4-BE49-F238E27FC236}">
                <a16:creationId xmlns:a16="http://schemas.microsoft.com/office/drawing/2014/main" id="{6E73F81A-7260-5C4F-A7FF-CA2CC731BC33}"/>
              </a:ext>
            </a:extLst>
          </p:cNvPr>
          <p:cNvSpPr>
            <a:spLocks noGrp="1"/>
          </p:cNvSpPr>
          <p:nvPr>
            <p:ph type="title" hasCustomPrompt="1"/>
          </p:nvPr>
        </p:nvSpPr>
        <p:spPr>
          <a:xfrm>
            <a:off x="5443870" y="1283833"/>
            <a:ext cx="5711810" cy="587584"/>
          </a:xfrm>
          <a:prstGeom prst="rect">
            <a:avLst/>
          </a:prstGeom>
        </p:spPr>
        <p:txBody>
          <a:bodyPr vert="horz" lIns="91440" tIns="45720" rIns="91440" bIns="45720" rtlCol="0" anchor="ctr">
            <a:normAutofit/>
          </a:bodyPr>
          <a:lstStyle/>
          <a:p>
            <a:r>
              <a:rPr lang="en-US" noProof="0" dirty="0"/>
              <a:t>CLICK TO EDIT MASTER TITLE STYLE</a:t>
            </a:r>
          </a:p>
        </p:txBody>
      </p:sp>
      <p:sp>
        <p:nvSpPr>
          <p:cNvPr id="9" name="Content Placeholder 3">
            <a:extLst>
              <a:ext uri="{FF2B5EF4-FFF2-40B4-BE49-F238E27FC236}">
                <a16:creationId xmlns:a16="http://schemas.microsoft.com/office/drawing/2014/main" id="{4CD13CD4-3E4F-2E41-ACF4-2446257D236F}"/>
              </a:ext>
            </a:extLst>
          </p:cNvPr>
          <p:cNvSpPr>
            <a:spLocks noGrp="1"/>
          </p:cNvSpPr>
          <p:nvPr>
            <p:ph sz="half" idx="2"/>
          </p:nvPr>
        </p:nvSpPr>
        <p:spPr>
          <a:xfrm>
            <a:off x="5443870" y="2286000"/>
            <a:ext cx="5711810" cy="3630168"/>
          </a:xfrm>
        </p:spPr>
        <p:txBody>
          <a:bodyPr>
            <a:normAutofit/>
          </a:bodyPr>
          <a:lstStyle>
            <a:lvl1pPr>
              <a:buClr>
                <a:schemeClr val="tx1"/>
              </a:buClr>
              <a:defRPr sz="1600">
                <a:solidFill>
                  <a:schemeClr val="tx1"/>
                </a:solidFill>
              </a:defRPr>
            </a:lvl1pPr>
            <a:lvl2pPr marL="384048" indent="-182880">
              <a:buClr>
                <a:schemeClr val="tx1"/>
              </a:buClr>
              <a:buFont typeface="Arial" panose="020B0604020202020204" pitchFamily="34" charset="0"/>
              <a:buChar char="•"/>
              <a:defRPr sz="1400">
                <a:solidFill>
                  <a:schemeClr val="tx1"/>
                </a:solidFill>
              </a:defRPr>
            </a:lvl2pPr>
            <a:lvl3pPr marL="566928" indent="-182880">
              <a:buClr>
                <a:schemeClr val="tx1"/>
              </a:buClr>
              <a:buFont typeface="Arial" panose="020B0604020202020204" pitchFamily="34" charset="0"/>
              <a:buChar char="•"/>
              <a:defRPr sz="1100">
                <a:solidFill>
                  <a:schemeClr val="tx1"/>
                </a:solidFill>
              </a:defRPr>
            </a:lvl3pPr>
            <a:lvl4pPr marL="749808" indent="-182880">
              <a:buClr>
                <a:schemeClr val="tx1"/>
              </a:buClr>
              <a:buFont typeface="Arial" panose="020B0604020202020204" pitchFamily="34" charset="0"/>
              <a:buChar char="•"/>
              <a:defRPr sz="1100">
                <a:solidFill>
                  <a:schemeClr val="tx1"/>
                </a:solidFill>
              </a:defRPr>
            </a:lvl4pPr>
            <a:lvl5pPr marL="932688" indent="-182880">
              <a:buClr>
                <a:schemeClr val="tx1"/>
              </a:buClr>
              <a:buFont typeface="Arial" panose="020B0604020202020204" pitchFamily="34" charset="0"/>
              <a:buChar char="•"/>
              <a:defRPr sz="11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4" name="Content Placeholder 3">
            <a:extLst>
              <a:ext uri="{FF2B5EF4-FFF2-40B4-BE49-F238E27FC236}">
                <a16:creationId xmlns:a16="http://schemas.microsoft.com/office/drawing/2014/main" id="{D8E69886-8907-DB47-87C2-0621AF156D9F}"/>
              </a:ext>
            </a:extLst>
          </p:cNvPr>
          <p:cNvSpPr>
            <a:spLocks noGrp="1"/>
          </p:cNvSpPr>
          <p:nvPr>
            <p:ph sz="half" idx="14"/>
          </p:nvPr>
        </p:nvSpPr>
        <p:spPr>
          <a:xfrm>
            <a:off x="605170" y="630936"/>
            <a:ext cx="4589130" cy="5586984"/>
          </a:xfrm>
          <a:solidFill>
            <a:srgbClr val="EDEFF7"/>
          </a:solidFill>
        </p:spPr>
        <p:txBody>
          <a:bodyPr>
            <a:normAutofit/>
          </a:bodyPr>
          <a:lstStyle>
            <a:lvl1pPr>
              <a:buClr>
                <a:schemeClr val="tx1"/>
              </a:buClr>
              <a:defRPr sz="1600">
                <a:solidFill>
                  <a:schemeClr val="tx1"/>
                </a:solidFill>
              </a:defRPr>
            </a:lvl1pPr>
            <a:lvl2pPr marL="384048" indent="-182880">
              <a:buClr>
                <a:schemeClr val="tx1"/>
              </a:buClr>
              <a:buFont typeface="Arial" panose="020B0604020202020204" pitchFamily="34" charset="0"/>
              <a:buChar char="•"/>
              <a:defRPr sz="1400">
                <a:solidFill>
                  <a:schemeClr val="tx1"/>
                </a:solidFill>
              </a:defRPr>
            </a:lvl2pPr>
            <a:lvl3pPr marL="566928" indent="-182880">
              <a:buClr>
                <a:schemeClr val="tx1"/>
              </a:buClr>
              <a:buFont typeface="Arial" panose="020B0604020202020204" pitchFamily="34" charset="0"/>
              <a:buChar char="•"/>
              <a:defRPr sz="1100">
                <a:solidFill>
                  <a:schemeClr val="tx1"/>
                </a:solidFill>
              </a:defRPr>
            </a:lvl3pPr>
            <a:lvl4pPr marL="749808" indent="-182880">
              <a:buClr>
                <a:schemeClr val="tx1"/>
              </a:buClr>
              <a:buFont typeface="Arial" panose="020B0604020202020204" pitchFamily="34" charset="0"/>
              <a:buChar char="•"/>
              <a:defRPr sz="1100">
                <a:solidFill>
                  <a:schemeClr val="tx1"/>
                </a:solidFill>
              </a:defRPr>
            </a:lvl4pPr>
            <a:lvl5pPr marL="932688" indent="-182880">
              <a:buClr>
                <a:schemeClr val="tx1"/>
              </a:buClr>
              <a:buFont typeface="Arial" panose="020B0604020202020204" pitchFamily="34" charset="0"/>
              <a:buChar char="•"/>
              <a:defRPr sz="11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551845763"/>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wo Content">
    <p:bg>
      <p:bgPr>
        <a:solidFill>
          <a:srgbClr val="CF080A"/>
        </a:solidFill>
        <a:effectLst/>
      </p:bgPr>
    </p:bg>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2E148DD3-DD87-154B-80B4-2421965D3C83}"/>
              </a:ext>
            </a:extLst>
          </p:cNvPr>
          <p:cNvSpPr/>
          <p:nvPr userDrawn="1"/>
        </p:nvSpPr>
        <p:spPr>
          <a:xfrm>
            <a:off x="1" y="17145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8" name="Rectangle">
            <a:extLst>
              <a:ext uri="{FF2B5EF4-FFF2-40B4-BE49-F238E27FC236}">
                <a16:creationId xmlns:a16="http://schemas.microsoft.com/office/drawing/2014/main" id="{D2AACBD7-B6D0-460C-8702-DBCD6E149C04}"/>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0" name="Title Placeholder 1">
            <a:extLst>
              <a:ext uri="{FF2B5EF4-FFF2-40B4-BE49-F238E27FC236}">
                <a16:creationId xmlns:a16="http://schemas.microsoft.com/office/drawing/2014/main" id="{E9FBD8F8-F605-41D2-B3A3-00A2D77501EE}"/>
              </a:ext>
            </a:extLst>
          </p:cNvPr>
          <p:cNvSpPr>
            <a:spLocks noGrp="1"/>
          </p:cNvSpPr>
          <p:nvPr>
            <p:ph type="title" hasCustomPrompt="1"/>
          </p:nvPr>
        </p:nvSpPr>
        <p:spPr>
          <a:xfrm>
            <a:off x="635000" y="3135207"/>
            <a:ext cx="3204227" cy="587584"/>
          </a:xfrm>
          <a:prstGeom prst="rect">
            <a:avLst/>
          </a:prstGeom>
        </p:spPr>
        <p:txBody>
          <a:bodyPr vert="horz" lIns="91440" tIns="45720" rIns="91440" bIns="45720" rtlCol="0" anchor="ctr">
            <a:normAutofit/>
          </a:bodyPr>
          <a:lstStyle>
            <a:lvl1pPr algn="ctr">
              <a:defRPr cap="none" baseline="0"/>
            </a:lvl1pPr>
          </a:lstStyle>
          <a:p>
            <a:r>
              <a:rPr lang="en-US" noProof="0" dirty="0"/>
              <a:t>Title Goes Here</a:t>
            </a:r>
          </a:p>
        </p:txBody>
      </p:sp>
      <p:sp>
        <p:nvSpPr>
          <p:cNvPr id="11" name="Content Placeholder 3">
            <a:extLst>
              <a:ext uri="{FF2B5EF4-FFF2-40B4-BE49-F238E27FC236}">
                <a16:creationId xmlns:a16="http://schemas.microsoft.com/office/drawing/2014/main" id="{57A2E59A-9AE4-489E-89E4-6ABBBD6313E4}"/>
              </a:ext>
            </a:extLst>
          </p:cNvPr>
          <p:cNvSpPr>
            <a:spLocks noGrp="1"/>
          </p:cNvSpPr>
          <p:nvPr>
            <p:ph sz="half" idx="2"/>
          </p:nvPr>
        </p:nvSpPr>
        <p:spPr>
          <a:xfrm>
            <a:off x="4189957" y="633875"/>
            <a:ext cx="7367044" cy="5590250"/>
          </a:xfrm>
        </p:spPr>
        <p:txBody>
          <a:bodyPr anchor="ctr">
            <a:normAutofit/>
          </a:bodyPr>
          <a:lstStyle>
            <a:lvl1pPr marL="342900" indent="-342900">
              <a:lnSpc>
                <a:spcPts val="2000"/>
              </a:lnSpc>
              <a:buClr>
                <a:schemeClr val="tx1"/>
              </a:buClr>
              <a:buFont typeface="+mj-lt"/>
              <a:buAutoNum type="arabicPeriod"/>
              <a:defRPr sz="1600">
                <a:solidFill>
                  <a:schemeClr val="tx1"/>
                </a:solidFill>
              </a:defRPr>
            </a:lvl1pPr>
            <a:lvl2pPr marL="544068" indent="-342900">
              <a:lnSpc>
                <a:spcPts val="2000"/>
              </a:lnSpc>
              <a:buClr>
                <a:schemeClr val="tx1"/>
              </a:buClr>
              <a:buFont typeface="+mj-lt"/>
              <a:buAutoNum type="arabicPeriod"/>
              <a:defRPr sz="1600">
                <a:solidFill>
                  <a:schemeClr val="tx1"/>
                </a:solidFill>
              </a:defRPr>
            </a:lvl2pPr>
            <a:lvl3pPr marL="612648" indent="-228600">
              <a:lnSpc>
                <a:spcPts val="2000"/>
              </a:lnSpc>
              <a:buClr>
                <a:schemeClr val="tx1"/>
              </a:buClr>
              <a:buFont typeface="+mj-lt"/>
              <a:buAutoNum type="arabicPeriod"/>
              <a:defRPr sz="1600">
                <a:solidFill>
                  <a:schemeClr val="tx1"/>
                </a:solidFill>
              </a:defRPr>
            </a:lvl3pPr>
            <a:lvl4pPr marL="795528" indent="-228600">
              <a:lnSpc>
                <a:spcPts val="2000"/>
              </a:lnSpc>
              <a:buClr>
                <a:schemeClr val="tx1"/>
              </a:buClr>
              <a:buFont typeface="+mj-lt"/>
              <a:buAutoNum type="arabicPeriod"/>
              <a:defRPr sz="1600">
                <a:solidFill>
                  <a:schemeClr val="tx1"/>
                </a:solidFill>
              </a:defRPr>
            </a:lvl4pPr>
            <a:lvl5pPr marL="978408" indent="-228600">
              <a:lnSpc>
                <a:spcPts val="2000"/>
              </a:lnSpc>
              <a:buClr>
                <a:schemeClr val="tx1"/>
              </a:buClr>
              <a:buFont typeface="+mj-lt"/>
              <a:buAutoNum type="arabicPeriod"/>
              <a:defRPr sz="1600">
                <a:solidFill>
                  <a:schemeClr val="tx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880723299"/>
      </p:ext>
    </p:extLst>
  </p:cSld>
  <p:clrMapOvr>
    <a:masterClrMapping/>
  </p:clrMapOvr>
  <p:extLst>
    <p:ext uri="{DCECCB84-F9BA-43D5-87BE-67443E8EF086}">
      <p15:sldGuideLst xmlns:p15="http://schemas.microsoft.com/office/powerpoint/2012/main">
        <p15:guide id="1" orient="horz" pos="10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9C88DF2D-0421-A94C-82C1-867E1E5E4907}"/>
              </a:ext>
            </a:extLst>
          </p:cNvPr>
          <p:cNvSpPr/>
          <p:nvPr userDrawn="1"/>
        </p:nvSpPr>
        <p:spPr>
          <a:xfrm>
            <a:off x="10993582" y="0"/>
            <a:ext cx="1198418"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334D05A3-7A20-9447-8D39-F2980D85413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8" name="Rectangle 7">
            <a:extLst>
              <a:ext uri="{FF2B5EF4-FFF2-40B4-BE49-F238E27FC236}">
                <a16:creationId xmlns:a16="http://schemas.microsoft.com/office/drawing/2014/main" id="{DA134939-39C0-4522-A125-A13DFDA66490}"/>
              </a:ext>
            </a:extLst>
          </p:cNvPr>
          <p:cNvSpPr/>
          <p:nvPr/>
        </p:nvSpPr>
        <p:spPr>
          <a:xfrm>
            <a:off x="634999" y="3927894"/>
            <a:ext cx="10922000" cy="2326856"/>
          </a:xfrm>
          <a:prstGeom prst="rect">
            <a:avLst/>
          </a:prstGeom>
          <a:solidFill>
            <a:srgbClr val="F6F9F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35001" y="630936"/>
            <a:ext cx="10921998" cy="3294019"/>
          </a:xfrm>
          <a:solidFill>
            <a:schemeClr val="bg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298078"/>
            <a:ext cx="10113645" cy="743682"/>
          </a:xfrm>
          <a:prstGeom prst="rect">
            <a:avLst/>
          </a:prstGeom>
        </p:spPr>
        <p:txBody>
          <a:bodyPr tIns="0" bIns="0" anchor="b">
            <a:noAutofit/>
          </a:bodyPr>
          <a:lstStyle>
            <a:lvl1pPr>
              <a:defRPr sz="3600" b="0">
                <a:solidFill>
                  <a:schemeClr val="tx1"/>
                </a:solidFill>
              </a:defRPr>
            </a:lvl1pPr>
          </a:lstStyle>
          <a:p>
            <a:r>
              <a:rPr lang="en-US" noProof="0"/>
              <a:t>Click to edit Master title style</a:t>
            </a:r>
          </a:p>
        </p:txBody>
      </p:sp>
      <p:sp>
        <p:nvSpPr>
          <p:cNvPr id="4" name="Text Placeholder 3"/>
          <p:cNvSpPr>
            <a:spLocks noGrp="1"/>
          </p:cNvSpPr>
          <p:nvPr>
            <p:ph type="body" sz="half" idx="2"/>
          </p:nvPr>
        </p:nvSpPr>
        <p:spPr>
          <a:xfrm>
            <a:off x="1097279" y="5213716"/>
            <a:ext cx="10113264" cy="609600"/>
          </a:xfrm>
        </p:spPr>
        <p:txBody>
          <a:bodyPr lIns="91440" tIns="0" rIns="91440" bIns="0">
            <a:normAutofit/>
          </a:bodyPr>
          <a:lstStyle>
            <a:lvl1pPr marL="0" indent="0">
              <a:spcBef>
                <a:spcPts val="0"/>
              </a:spcBef>
              <a:spcAft>
                <a:spcPts val="600"/>
              </a:spcAft>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Click to edit Master text styles</a:t>
            </a:r>
          </a:p>
        </p:txBody>
      </p:sp>
    </p:spTree>
    <p:extLst>
      <p:ext uri="{BB962C8B-B14F-4D97-AF65-F5344CB8AC3E}">
        <p14:creationId xmlns:p14="http://schemas.microsoft.com/office/powerpoint/2010/main" val="781928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smtClean="0"/>
              <a:pPr/>
              <a:t>11/9/2020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7312959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9" r:id="rId7"/>
    <p:sldLayoutId id="2147483683" r:id="rId8"/>
    <p:sldLayoutId id="2147483684" r:id="rId9"/>
    <p:sldLayoutId id="2147483685" r:id="rId10"/>
    <p:sldLayoutId id="2147483686" r:id="rId11"/>
    <p:sldLayoutId id="2147483687" r:id="rId12"/>
    <p:sldLayoutId id="2147483688" r:id="rId1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668C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1552108B-1F90-0044-A7D4-0956E919F29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Placeholder 1"/>
          <p:cNvSpPr>
            <a:spLocks noGrp="1"/>
          </p:cNvSpPr>
          <p:nvPr>
            <p:ph type="title"/>
          </p:nvPr>
        </p:nvSpPr>
        <p:spPr>
          <a:xfrm>
            <a:off x="1097280" y="942871"/>
            <a:ext cx="10058400" cy="587584"/>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noProof="0" smtClean="0"/>
              <a:t>11/9/2020</a:t>
            </a:fld>
            <a:endParaRPr lang="en-US" noProof="0"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noProof="0"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294041326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Lst>
  <p:hf sldNum="0" hdr="0" ftr="0" dt="0"/>
  <p:txStyles>
    <p:titleStyle>
      <a:lvl1pPr algn="l" defTabSz="914400" rtl="0" eaLnBrk="1" latinLnBrk="0" hangingPunct="1">
        <a:lnSpc>
          <a:spcPct val="90000"/>
        </a:lnSpc>
        <a:spcBef>
          <a:spcPct val="0"/>
        </a:spcBef>
        <a:buNone/>
        <a:defRPr sz="2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neccc.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neccc.org/keeping-clubs-active/"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neccc14.neccc.org/Club-Services-Packet-Current/12_Recorded-Lecture-Programs.pdf" TargetMode="External"/><Relationship Id="rId2" Type="http://schemas.openxmlformats.org/officeDocument/2006/relationships/hyperlink" Target="http://neccc14.neccc.org/Club-Services-Packet-Current/11_Best-of-NECCC-Prints.pdf" TargetMode="Externa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hyperlink" Target="http://neccc14.neccc.org/Club-Services-Packet-Current/26_NECCC-Digital-Circuit-Info.pdf" TargetMode="External"/><Relationship Id="rId4" Type="http://schemas.openxmlformats.org/officeDocument/2006/relationships/hyperlink" Target="http://neccc14.neccc.org/Club-Services-Packet-Current/13_Taped-Commentary.pdf"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9">
            <a:extLst>
              <a:ext uri="{FF2B5EF4-FFF2-40B4-BE49-F238E27FC236}">
                <a16:creationId xmlns:a16="http://schemas.microsoft.com/office/drawing/2014/main" id="{1F9A0C1C-8ABC-401B-8FE9-AC9327C4C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3" name="Title 2">
            <a:extLst>
              <a:ext uri="{FF2B5EF4-FFF2-40B4-BE49-F238E27FC236}">
                <a16:creationId xmlns:a16="http://schemas.microsoft.com/office/drawing/2014/main" id="{CF1CF827-CE94-46F5-B0DA-2745F3928E2B}"/>
              </a:ext>
            </a:extLst>
          </p:cNvPr>
          <p:cNvSpPr>
            <a:spLocks noGrp="1"/>
          </p:cNvSpPr>
          <p:nvPr>
            <p:ph type="ctrTitle"/>
          </p:nvPr>
        </p:nvSpPr>
        <p:spPr>
          <a:xfrm>
            <a:off x="8154186" y="223024"/>
            <a:ext cx="3355942" cy="4143839"/>
          </a:xfrm>
        </p:spPr>
        <p:txBody>
          <a:bodyPr anchor="ctr">
            <a:normAutofit/>
          </a:bodyPr>
          <a:lstStyle/>
          <a:p>
            <a:r>
              <a:rPr lang="en-US" sz="4000" cap="none" dirty="0"/>
              <a:t>Ideas for keeping camera clubs active during</a:t>
            </a:r>
            <a:br>
              <a:rPr lang="en-US" sz="4000" cap="none" dirty="0"/>
            </a:br>
            <a:r>
              <a:rPr lang="en-US" sz="4000" cap="none" dirty="0"/>
              <a:t>COVID-19 social distancing </a:t>
            </a:r>
            <a:endParaRPr lang="en-US" sz="15700" cap="none" dirty="0"/>
          </a:p>
        </p:txBody>
      </p:sp>
      <p:sp>
        <p:nvSpPr>
          <p:cNvPr id="4" name="Subtitle 3">
            <a:extLst>
              <a:ext uri="{FF2B5EF4-FFF2-40B4-BE49-F238E27FC236}">
                <a16:creationId xmlns:a16="http://schemas.microsoft.com/office/drawing/2014/main" id="{6E661E49-0788-40C2-A5B6-638ADED71159}"/>
              </a:ext>
            </a:extLst>
          </p:cNvPr>
          <p:cNvSpPr>
            <a:spLocks noGrp="1"/>
          </p:cNvSpPr>
          <p:nvPr>
            <p:ph type="subTitle" idx="1"/>
          </p:nvPr>
        </p:nvSpPr>
        <p:spPr>
          <a:xfrm>
            <a:off x="8154186" y="5255940"/>
            <a:ext cx="3355942" cy="975177"/>
          </a:xfrm>
        </p:spPr>
        <p:txBody>
          <a:bodyPr anchor="ctr">
            <a:normAutofit fontScale="70000" lnSpcReduction="20000"/>
          </a:bodyPr>
          <a:lstStyle/>
          <a:p>
            <a:pPr>
              <a:spcAft>
                <a:spcPts val="600"/>
              </a:spcAft>
            </a:pPr>
            <a:r>
              <a:rPr lang="en-US" dirty="0"/>
              <a:t>Organized by </a:t>
            </a:r>
            <a:r>
              <a:rPr lang="en-US" dirty="0">
                <a:hlinkClick r:id="rId3"/>
              </a:rPr>
              <a:t>NECCC.org</a:t>
            </a:r>
            <a:endParaRPr lang="en-US" dirty="0"/>
          </a:p>
          <a:p>
            <a:pPr>
              <a:spcAft>
                <a:spcPts val="600"/>
              </a:spcAft>
            </a:pPr>
            <a:r>
              <a:rPr lang="en-US" dirty="0"/>
              <a:t>Host - Chane Cullens</a:t>
            </a:r>
          </a:p>
          <a:p>
            <a:pPr>
              <a:spcAft>
                <a:spcPts val="600"/>
              </a:spcAft>
            </a:pPr>
            <a:r>
              <a:rPr lang="en-US" dirty="0"/>
              <a:t>Chane@CCullens.com</a:t>
            </a:r>
          </a:p>
        </p:txBody>
      </p:sp>
      <p:sp>
        <p:nvSpPr>
          <p:cNvPr id="28" name="Freeform 6">
            <a:extLst>
              <a:ext uri="{FF2B5EF4-FFF2-40B4-BE49-F238E27FC236}">
                <a16:creationId xmlns:a16="http://schemas.microsoft.com/office/drawing/2014/main" id="{BA5783C3-2F96-40A7-A24F-30CB07AA3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9" name="Freeform 6">
            <a:extLst>
              <a:ext uri="{FF2B5EF4-FFF2-40B4-BE49-F238E27FC236}">
                <a16:creationId xmlns:a16="http://schemas.microsoft.com/office/drawing/2014/main" id="{A9D08DBA-0326-4C4E-ACFB-576F3ABDD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25" name="Picture 24" descr="A sunset in the background&#10;&#10;Description automatically generated">
            <a:extLst>
              <a:ext uri="{FF2B5EF4-FFF2-40B4-BE49-F238E27FC236}">
                <a16:creationId xmlns:a16="http://schemas.microsoft.com/office/drawing/2014/main" id="{0461DC49-1338-C24E-A3BB-5919AD12F59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79023" y="1936933"/>
            <a:ext cx="5659222" cy="3183326"/>
          </a:xfrm>
          <a:prstGeom prst="rect">
            <a:avLst/>
          </a:prstGeom>
        </p:spPr>
      </p:pic>
      <p:sp>
        <p:nvSpPr>
          <p:cNvPr id="2" name="TextBox 1">
            <a:extLst>
              <a:ext uri="{FF2B5EF4-FFF2-40B4-BE49-F238E27FC236}">
                <a16:creationId xmlns:a16="http://schemas.microsoft.com/office/drawing/2014/main" id="{9A3AE12B-3FD6-4988-8E68-2B33EE10119E}"/>
              </a:ext>
            </a:extLst>
          </p:cNvPr>
          <p:cNvSpPr txBox="1"/>
          <p:nvPr/>
        </p:nvSpPr>
        <p:spPr>
          <a:xfrm>
            <a:off x="1258726" y="1089749"/>
            <a:ext cx="4704621"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Franklin Gothic Book" panose="020B0503020102020204"/>
                <a:ea typeface="+mn-ea"/>
                <a:cs typeface="+mn-cs"/>
              </a:rPr>
              <a:t>November 2, 2020</a:t>
            </a:r>
          </a:p>
        </p:txBody>
      </p:sp>
      <p:sp>
        <p:nvSpPr>
          <p:cNvPr id="10" name="TextBox 9">
            <a:extLst>
              <a:ext uri="{FF2B5EF4-FFF2-40B4-BE49-F238E27FC236}">
                <a16:creationId xmlns:a16="http://schemas.microsoft.com/office/drawing/2014/main" id="{17845ECE-ECE4-4A78-B533-53B152332C4B}"/>
              </a:ext>
            </a:extLst>
          </p:cNvPr>
          <p:cNvSpPr txBox="1"/>
          <p:nvPr/>
        </p:nvSpPr>
        <p:spPr>
          <a:xfrm>
            <a:off x="1255034" y="5278374"/>
            <a:ext cx="609477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B050"/>
                </a:solidFill>
                <a:effectLst/>
                <a:uLnTx/>
                <a:uFillTx/>
                <a:latin typeface="Franklin Gothic Book" panose="020B0503020102020204"/>
                <a:ea typeface="+mn-ea"/>
                <a:cs typeface="+mn-cs"/>
                <a:hlinkClick r:id="rId5"/>
              </a:rPr>
              <a:t>w.NECCC.org/keeping-clubs-active</a:t>
            </a:r>
            <a:endParaRPr kumimoji="0" lang="en-US" sz="2800" b="1" i="0" u="none" strike="noStrike" kern="1200" cap="none" spc="0" normalizeH="0" baseline="0" noProof="0" dirty="0">
              <a:ln>
                <a:noFill/>
              </a:ln>
              <a:solidFill>
                <a:srgbClr val="00B050"/>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1410101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B7118-0D0B-4F21-A667-F49D447A8907}"/>
              </a:ext>
            </a:extLst>
          </p:cNvPr>
          <p:cNvSpPr>
            <a:spLocks noGrp="1"/>
          </p:cNvSpPr>
          <p:nvPr>
            <p:ph type="title"/>
          </p:nvPr>
        </p:nvSpPr>
        <p:spPr>
          <a:xfrm>
            <a:off x="723899" y="685800"/>
            <a:ext cx="4197235" cy="3296920"/>
          </a:xfrm>
        </p:spPr>
        <p:txBody>
          <a:bodyPr/>
          <a:lstStyle/>
          <a:p>
            <a:pPr algn="ctr"/>
            <a:r>
              <a:rPr lang="en-US" sz="6000" dirty="0">
                <a:solidFill>
                  <a:schemeClr val="bg1"/>
                </a:solidFill>
              </a:rPr>
              <a:t>Share this site with your club members</a:t>
            </a:r>
          </a:p>
        </p:txBody>
      </p:sp>
      <p:sp>
        <p:nvSpPr>
          <p:cNvPr id="4" name="Text Placeholder 3">
            <a:extLst>
              <a:ext uri="{FF2B5EF4-FFF2-40B4-BE49-F238E27FC236}">
                <a16:creationId xmlns:a16="http://schemas.microsoft.com/office/drawing/2014/main" id="{D06EEADF-D4E5-4E06-ACA9-D6A00C0361D3}"/>
              </a:ext>
            </a:extLst>
          </p:cNvPr>
          <p:cNvSpPr>
            <a:spLocks noGrp="1"/>
          </p:cNvSpPr>
          <p:nvPr>
            <p:ph type="body" sz="half" idx="2"/>
          </p:nvPr>
        </p:nvSpPr>
        <p:spPr>
          <a:xfrm>
            <a:off x="316575" y="5503024"/>
            <a:ext cx="7037231" cy="821575"/>
          </a:xfrm>
          <a:solidFill>
            <a:srgbClr val="C00000"/>
          </a:solidFill>
        </p:spPr>
        <p:txBody>
          <a:bodyPr>
            <a:normAutofit/>
          </a:bodyPr>
          <a:lstStyle/>
          <a:p>
            <a:r>
              <a:rPr lang="en-US" sz="3200" dirty="0">
                <a:solidFill>
                  <a:schemeClr val="bg1"/>
                </a:solidFill>
              </a:rPr>
              <a:t>http://w.neccc.org/keeping-clubs-active</a:t>
            </a:r>
          </a:p>
        </p:txBody>
      </p:sp>
      <p:pic>
        <p:nvPicPr>
          <p:cNvPr id="6" name="Picture 5">
            <a:extLst>
              <a:ext uri="{FF2B5EF4-FFF2-40B4-BE49-F238E27FC236}">
                <a16:creationId xmlns:a16="http://schemas.microsoft.com/office/drawing/2014/main" id="{C4B060C4-6D4B-4AB4-BFD9-FEE9AD7DE7A9}"/>
              </a:ext>
            </a:extLst>
          </p:cNvPr>
          <p:cNvPicPr>
            <a:picLocks noChangeAspect="1"/>
          </p:cNvPicPr>
          <p:nvPr/>
        </p:nvPicPr>
        <p:blipFill>
          <a:blip r:embed="rId2"/>
          <a:stretch>
            <a:fillRect/>
          </a:stretch>
        </p:blipFill>
        <p:spPr>
          <a:xfrm>
            <a:off x="7353806" y="0"/>
            <a:ext cx="2796034" cy="6732555"/>
          </a:xfrm>
          <a:prstGeom prst="rect">
            <a:avLst/>
          </a:prstGeom>
        </p:spPr>
      </p:pic>
      <p:sp>
        <p:nvSpPr>
          <p:cNvPr id="7" name="Arrow: Left 6">
            <a:extLst>
              <a:ext uri="{FF2B5EF4-FFF2-40B4-BE49-F238E27FC236}">
                <a16:creationId xmlns:a16="http://schemas.microsoft.com/office/drawing/2014/main" id="{E52A5E2E-E166-4FAD-B838-F232CA7F5DE6}"/>
              </a:ext>
            </a:extLst>
          </p:cNvPr>
          <p:cNvSpPr/>
          <p:nvPr/>
        </p:nvSpPr>
        <p:spPr>
          <a:xfrm>
            <a:off x="9966960" y="2094807"/>
            <a:ext cx="1991405" cy="931026"/>
          </a:xfrm>
          <a:prstGeom prst="leftArrow">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Slides</a:t>
            </a:r>
          </a:p>
        </p:txBody>
      </p:sp>
      <p:sp>
        <p:nvSpPr>
          <p:cNvPr id="8" name="Arrow: Left 7">
            <a:extLst>
              <a:ext uri="{FF2B5EF4-FFF2-40B4-BE49-F238E27FC236}">
                <a16:creationId xmlns:a16="http://schemas.microsoft.com/office/drawing/2014/main" id="{DB584151-7308-4EA8-B909-D3795B896927}"/>
              </a:ext>
            </a:extLst>
          </p:cNvPr>
          <p:cNvSpPr/>
          <p:nvPr/>
        </p:nvSpPr>
        <p:spPr>
          <a:xfrm>
            <a:off x="9980123" y="3679768"/>
            <a:ext cx="1991405" cy="931026"/>
          </a:xfrm>
          <a:prstGeom prst="leftArrow">
            <a:avLst/>
          </a:prstGeom>
          <a:solidFill>
            <a:srgbClr val="00B0F0"/>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dirty="0"/>
              <a:t>Recording</a:t>
            </a:r>
          </a:p>
        </p:txBody>
      </p:sp>
    </p:spTree>
    <p:extLst>
      <p:ext uri="{BB962C8B-B14F-4D97-AF65-F5344CB8AC3E}">
        <p14:creationId xmlns:p14="http://schemas.microsoft.com/office/powerpoint/2010/main" val="593671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B103DA-ACC1-4587-8EB0-D129B085F347}"/>
              </a:ext>
            </a:extLst>
          </p:cNvPr>
          <p:cNvSpPr>
            <a:spLocks noGrp="1"/>
          </p:cNvSpPr>
          <p:nvPr>
            <p:ph type="title"/>
          </p:nvPr>
        </p:nvSpPr>
        <p:spPr>
          <a:xfrm>
            <a:off x="1371600" y="81117"/>
            <a:ext cx="9601200" cy="1485900"/>
          </a:xfrm>
        </p:spPr>
        <p:txBody>
          <a:bodyPr/>
          <a:lstStyle/>
          <a:p>
            <a:r>
              <a:rPr lang="en-US" b="1" dirty="0">
                <a:solidFill>
                  <a:schemeClr val="tx1"/>
                </a:solidFill>
              </a:rPr>
              <a:t>Agenda - October 6, 2020</a:t>
            </a:r>
          </a:p>
        </p:txBody>
      </p:sp>
      <p:sp>
        <p:nvSpPr>
          <p:cNvPr id="7" name="TextBox 6">
            <a:extLst>
              <a:ext uri="{FF2B5EF4-FFF2-40B4-BE49-F238E27FC236}">
                <a16:creationId xmlns:a16="http://schemas.microsoft.com/office/drawing/2014/main" id="{1CE4B4A0-7541-498B-ADBD-31D31907A796}"/>
              </a:ext>
            </a:extLst>
          </p:cNvPr>
          <p:cNvSpPr txBox="1"/>
          <p:nvPr/>
        </p:nvSpPr>
        <p:spPr>
          <a:xfrm>
            <a:off x="1371599" y="1096579"/>
            <a:ext cx="10573790" cy="4154984"/>
          </a:xfrm>
          <a:prstGeom prst="rect">
            <a:avLst/>
          </a:prstGeom>
          <a:noFill/>
        </p:spPr>
        <p:txBody>
          <a:bodyPr wrap="square">
            <a:spAutoFit/>
          </a:bodyPr>
          <a:lstStyle/>
          <a:p>
            <a:pPr marL="1280160" marR="0" lvl="0" indent="-1097280" algn="l" defTabSz="4572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dirty="0">
                <a:ln>
                  <a:noFill/>
                </a:ln>
                <a:solidFill>
                  <a:srgbClr val="297FD5"/>
                </a:solidFill>
                <a:effectLst/>
                <a:uLnTx/>
                <a:uFillTx/>
                <a:latin typeface="Source Sans Pro" panose="020B0503030403020204" pitchFamily="34" charset="0"/>
                <a:ea typeface="+mn-ea"/>
                <a:cs typeface="+mn-cs"/>
              </a:rPr>
              <a:t>7:00 – 7:30 – informal conversations as people join</a:t>
            </a:r>
          </a:p>
          <a:p>
            <a:pPr marL="1280160" marR="0" lvl="0" indent="-1097280" algn="l" defTabSz="4572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dirty="0">
                <a:ln>
                  <a:noFill/>
                </a:ln>
                <a:effectLst/>
                <a:uLnTx/>
                <a:uFillTx/>
                <a:latin typeface="Source Sans Pro" panose="020B0503030403020204" pitchFamily="34" charset="0"/>
                <a:ea typeface="+mn-ea"/>
                <a:cs typeface="+mn-cs"/>
              </a:rPr>
              <a:t>7:30 – Meeting kickoff – Chane Cullens</a:t>
            </a:r>
          </a:p>
          <a:p>
            <a:pPr marL="1280160" marR="0" lvl="0" indent="-1097280" algn="l" defTabSz="4572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dirty="0">
                <a:ln>
                  <a:noFill/>
                </a:ln>
                <a:solidFill>
                  <a:srgbClr val="297FD5"/>
                </a:solidFill>
                <a:effectLst/>
                <a:uLnTx/>
                <a:uFillTx/>
                <a:latin typeface="Source Sans Pro" panose="020B0503030403020204" pitchFamily="34" charset="0"/>
                <a:ea typeface="+mn-ea"/>
                <a:cs typeface="+mn-cs"/>
              </a:rPr>
              <a:t>7:35 – Antoinette </a:t>
            </a:r>
            <a:r>
              <a:rPr kumimoji="0" lang="en-US" sz="3200" b="0" i="0" u="none" strike="noStrike" kern="1200" cap="none" spc="0" normalizeH="0" baseline="0" noProof="0" dirty="0" err="1">
                <a:ln>
                  <a:noFill/>
                </a:ln>
                <a:solidFill>
                  <a:srgbClr val="297FD5"/>
                </a:solidFill>
                <a:effectLst/>
                <a:uLnTx/>
                <a:uFillTx/>
                <a:latin typeface="Source Sans Pro" panose="020B0503030403020204" pitchFamily="34" charset="0"/>
                <a:ea typeface="+mn-ea"/>
                <a:cs typeface="+mn-cs"/>
              </a:rPr>
              <a:t>Gombeda</a:t>
            </a:r>
            <a:r>
              <a:rPr kumimoji="0" lang="en-US" sz="3200" b="0" i="0" u="none" strike="noStrike" kern="1200" cap="none" spc="0" normalizeH="0" baseline="0" noProof="0" dirty="0">
                <a:ln>
                  <a:noFill/>
                </a:ln>
                <a:solidFill>
                  <a:srgbClr val="297FD5"/>
                </a:solidFill>
                <a:effectLst/>
                <a:uLnTx/>
                <a:uFillTx/>
                <a:latin typeface="Source Sans Pro" panose="020B0503030403020204" pitchFamily="34" charset="0"/>
                <a:ea typeface="+mn-ea"/>
                <a:cs typeface="+mn-cs"/>
              </a:rPr>
              <a:t>, NECCC President – Honors …</a:t>
            </a:r>
          </a:p>
          <a:p>
            <a:pPr marL="1280160" marR="0" lvl="0" indent="-1097280" algn="l" defTabSz="4572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dirty="0">
                <a:ln>
                  <a:noFill/>
                </a:ln>
                <a:solidFill>
                  <a:srgbClr val="297FD5"/>
                </a:solidFill>
                <a:effectLst/>
                <a:uLnTx/>
                <a:uFillTx/>
                <a:latin typeface="Source Sans Pro" panose="020B0503030403020204" pitchFamily="34" charset="0"/>
                <a:ea typeface="+mn-ea"/>
                <a:cs typeface="+mn-cs"/>
              </a:rPr>
              <a:t>7:45 </a:t>
            </a:r>
            <a:r>
              <a:rPr kumimoji="0" lang="en-US" sz="3200" b="0" i="0" u="none" strike="noStrike" kern="1200" cap="none" spc="0" normalizeH="0" baseline="0" noProof="0" dirty="0">
                <a:ln>
                  <a:noFill/>
                </a:ln>
                <a:effectLst/>
                <a:uLnTx/>
                <a:uFillTx/>
                <a:latin typeface="Source Sans Pro" panose="020B0503030403020204" pitchFamily="34" charset="0"/>
                <a:ea typeface="+mn-ea"/>
                <a:cs typeface="+mn-cs"/>
              </a:rPr>
              <a:t>– Rhonda Cullens, NECCC VP Club Services Packet and Publicity – A few club services that are now free</a:t>
            </a:r>
          </a:p>
          <a:p>
            <a:pPr marL="1280160" marR="0" lvl="0" indent="-1097280" algn="l" defTabSz="4572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dirty="0">
                <a:ln>
                  <a:noFill/>
                </a:ln>
                <a:solidFill>
                  <a:srgbClr val="297FD5"/>
                </a:solidFill>
                <a:effectLst/>
                <a:uLnTx/>
                <a:uFillTx/>
                <a:latin typeface="Source Sans Pro" panose="020B0503030403020204" pitchFamily="34" charset="0"/>
                <a:ea typeface="+mn-ea"/>
                <a:cs typeface="+mn-cs"/>
              </a:rPr>
              <a:t>7:55 – Open discussion on what is working or not working at their clubs</a:t>
            </a:r>
          </a:p>
        </p:txBody>
      </p:sp>
    </p:spTree>
    <p:extLst>
      <p:ext uri="{BB962C8B-B14F-4D97-AF65-F5344CB8AC3E}">
        <p14:creationId xmlns:p14="http://schemas.microsoft.com/office/powerpoint/2010/main" val="3712348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7AEFB0-51F2-5449-996C-73382891D2F9}"/>
              </a:ext>
            </a:extLst>
          </p:cNvPr>
          <p:cNvSpPr>
            <a:spLocks noGrp="1"/>
          </p:cNvSpPr>
          <p:nvPr>
            <p:ph type="ctrTitle"/>
          </p:nvPr>
        </p:nvSpPr>
        <p:spPr>
          <a:xfrm>
            <a:off x="1097280" y="758952"/>
            <a:ext cx="6192982" cy="3566160"/>
          </a:xfrm>
        </p:spPr>
        <p:txBody>
          <a:bodyPr anchor="b">
            <a:normAutofit/>
          </a:bodyPr>
          <a:lstStyle/>
          <a:p>
            <a:r>
              <a:rPr lang="en-US" sz="5500" dirty="0">
                <a:solidFill>
                  <a:srgbClr val="CF080A"/>
                </a:solidFill>
              </a:rPr>
              <a:t>More club Services are now free!</a:t>
            </a:r>
            <a:br>
              <a:rPr lang="en-US" sz="6000" dirty="0">
                <a:solidFill>
                  <a:srgbClr val="CF080A"/>
                </a:solidFill>
              </a:rPr>
            </a:br>
            <a:br>
              <a:rPr lang="en-US" sz="2200" dirty="0">
                <a:solidFill>
                  <a:srgbClr val="CF080A"/>
                </a:solidFill>
              </a:rPr>
            </a:br>
            <a:r>
              <a:rPr lang="en-US" sz="2700" dirty="0">
                <a:solidFill>
                  <a:srgbClr val="CF080A"/>
                </a:solidFill>
              </a:rPr>
              <a:t>NECCC.org – Club Services Tab</a:t>
            </a:r>
          </a:p>
        </p:txBody>
      </p:sp>
      <p:sp>
        <p:nvSpPr>
          <p:cNvPr id="5" name="Subtitle 4">
            <a:extLst>
              <a:ext uri="{FF2B5EF4-FFF2-40B4-BE49-F238E27FC236}">
                <a16:creationId xmlns:a16="http://schemas.microsoft.com/office/drawing/2014/main" id="{B0F6D6CF-8D73-6643-A348-53AAE29FD1C2}"/>
              </a:ext>
            </a:extLst>
          </p:cNvPr>
          <p:cNvSpPr>
            <a:spLocks noGrp="1"/>
          </p:cNvSpPr>
          <p:nvPr>
            <p:ph type="subTitle" idx="1"/>
          </p:nvPr>
        </p:nvSpPr>
        <p:spPr/>
        <p:txBody>
          <a:bodyPr>
            <a:normAutofit fontScale="77500" lnSpcReduction="20000"/>
          </a:bodyPr>
          <a:lstStyle/>
          <a:p>
            <a:r>
              <a:rPr lang="en-US" b="1" dirty="0"/>
              <a:t>Rhonda Cullens, MNEC</a:t>
            </a:r>
          </a:p>
          <a:p>
            <a:r>
              <a:rPr lang="en-US" b="1" dirty="0"/>
              <a:t>NECCC VP Club Services Packet &amp; Publicity</a:t>
            </a:r>
          </a:p>
          <a:p>
            <a:r>
              <a:rPr lang="en-US" b="1" dirty="0"/>
              <a:t>November 2, 2020</a:t>
            </a:r>
          </a:p>
        </p:txBody>
      </p:sp>
      <p:pic>
        <p:nvPicPr>
          <p:cNvPr id="6" name="Content Placeholder 6">
            <a:extLst>
              <a:ext uri="{FF2B5EF4-FFF2-40B4-BE49-F238E27FC236}">
                <a16:creationId xmlns:a16="http://schemas.microsoft.com/office/drawing/2014/main" id="{09C780CE-8C54-48A3-BDFB-269FD35E3750}"/>
              </a:ext>
            </a:extLst>
          </p:cNvPr>
          <p:cNvPicPr>
            <a:picLocks noChangeAspect="1"/>
          </p:cNvPicPr>
          <p:nvPr/>
        </p:nvPicPr>
        <p:blipFill>
          <a:blip r:embed="rId2"/>
          <a:srcRect/>
          <a:stretch/>
        </p:blipFill>
        <p:spPr>
          <a:xfrm>
            <a:off x="6863108" y="1134497"/>
            <a:ext cx="4589005" cy="4589005"/>
          </a:xfrm>
          <a:prstGeom prst="rect">
            <a:avLst/>
          </a:prstGeom>
        </p:spPr>
      </p:pic>
    </p:spTree>
    <p:extLst>
      <p:ext uri="{BB962C8B-B14F-4D97-AF65-F5344CB8AC3E}">
        <p14:creationId xmlns:p14="http://schemas.microsoft.com/office/powerpoint/2010/main" val="3451096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06AA8F5-C603-4C32-824B-C0A1BDD6D311}"/>
              </a:ext>
            </a:extLst>
          </p:cNvPr>
          <p:cNvPicPr>
            <a:picLocks noChangeAspect="1"/>
          </p:cNvPicPr>
          <p:nvPr/>
        </p:nvPicPr>
        <p:blipFill>
          <a:blip r:embed="rId2"/>
          <a:stretch>
            <a:fillRect/>
          </a:stretch>
        </p:blipFill>
        <p:spPr>
          <a:xfrm>
            <a:off x="807207" y="808226"/>
            <a:ext cx="10583275" cy="5033774"/>
          </a:xfrm>
          <a:prstGeom prst="rect">
            <a:avLst/>
          </a:prstGeom>
        </p:spPr>
      </p:pic>
      <p:sp>
        <p:nvSpPr>
          <p:cNvPr id="12" name="Rectangle 11">
            <a:extLst>
              <a:ext uri="{FF2B5EF4-FFF2-40B4-BE49-F238E27FC236}">
                <a16:creationId xmlns:a16="http://schemas.microsoft.com/office/drawing/2014/main" id="{1F24648F-128C-419C-82DA-465CE2673B11}"/>
              </a:ext>
            </a:extLst>
          </p:cNvPr>
          <p:cNvSpPr/>
          <p:nvPr/>
        </p:nvSpPr>
        <p:spPr>
          <a:xfrm>
            <a:off x="3084347" y="92670"/>
            <a:ext cx="5112001" cy="923330"/>
          </a:xfrm>
          <a:prstGeom prst="rect">
            <a:avLst/>
          </a:prstGeom>
        </p:spPr>
        <p:style>
          <a:lnRef idx="0">
            <a:schemeClr val="accent6"/>
          </a:lnRef>
          <a:fillRef idx="3">
            <a:schemeClr val="accent6"/>
          </a:fillRef>
          <a:effectRef idx="3">
            <a:schemeClr val="accent6"/>
          </a:effectRef>
          <a:fontRef idx="minor">
            <a:schemeClr val="lt1"/>
          </a:fontRef>
        </p:style>
        <p:txBody>
          <a:bodyPr wrap="square" lIns="91440" tIns="45720" rIns="91440" bIns="45720">
            <a:spAutoFit/>
          </a:bodyPr>
          <a:lstStyle/>
          <a:p>
            <a:pPr algn="ctr"/>
            <a:r>
              <a:rPr lang="en-US" sz="5400" b="1" spc="50" dirty="0">
                <a:ln w="0"/>
                <a:solidFill>
                  <a:schemeClr val="bg2"/>
                </a:solidFill>
                <a:effectLst>
                  <a:innerShdw blurRad="63500" dist="50800" dir="13500000">
                    <a:srgbClr val="000000">
                      <a:alpha val="50000"/>
                    </a:srgbClr>
                  </a:innerShdw>
                </a:effectLst>
              </a:rPr>
              <a:t>NECCC.org</a:t>
            </a:r>
          </a:p>
        </p:txBody>
      </p:sp>
      <p:sp>
        <p:nvSpPr>
          <p:cNvPr id="13" name="Arrow: Left 12">
            <a:extLst>
              <a:ext uri="{FF2B5EF4-FFF2-40B4-BE49-F238E27FC236}">
                <a16:creationId xmlns:a16="http://schemas.microsoft.com/office/drawing/2014/main" id="{17E4EED0-486F-4F22-A29C-E727C5575238}"/>
              </a:ext>
            </a:extLst>
          </p:cNvPr>
          <p:cNvSpPr/>
          <p:nvPr/>
        </p:nvSpPr>
        <p:spPr>
          <a:xfrm rot="944898">
            <a:off x="5278582" y="4530436"/>
            <a:ext cx="4463935" cy="1080655"/>
          </a:xfrm>
          <a:prstGeom prst="lef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spc="50" dirty="0">
                <a:ln w="0"/>
                <a:solidFill>
                  <a:schemeClr val="bg2"/>
                </a:solidFill>
                <a:effectLst>
                  <a:innerShdw blurRad="63500" dist="50800" dir="13500000">
                    <a:srgbClr val="000000">
                      <a:alpha val="50000"/>
                    </a:srgbClr>
                  </a:innerShdw>
                </a:effectLst>
              </a:rPr>
              <a:t>Club Services</a:t>
            </a:r>
          </a:p>
        </p:txBody>
      </p:sp>
    </p:spTree>
    <p:extLst>
      <p:ext uri="{BB962C8B-B14F-4D97-AF65-F5344CB8AC3E}">
        <p14:creationId xmlns:p14="http://schemas.microsoft.com/office/powerpoint/2010/main" val="952256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7AEFB0-51F2-5449-996C-73382891D2F9}"/>
              </a:ext>
            </a:extLst>
          </p:cNvPr>
          <p:cNvSpPr>
            <a:spLocks noGrp="1"/>
          </p:cNvSpPr>
          <p:nvPr>
            <p:ph type="ctrTitle"/>
          </p:nvPr>
        </p:nvSpPr>
        <p:spPr>
          <a:xfrm>
            <a:off x="2035534" y="3172969"/>
            <a:ext cx="8905460" cy="1506374"/>
          </a:xfrm>
        </p:spPr>
        <p:txBody>
          <a:bodyPr anchor="b">
            <a:normAutofit/>
          </a:bodyPr>
          <a:lstStyle/>
          <a:p>
            <a:pPr marL="0" marR="0" lvl="0" indent="457200" defTabSz="914400" rtl="0" eaLnBrk="0" fontAlgn="base" latinLnBrk="0" hangingPunct="0">
              <a:lnSpc>
                <a:spcPct val="100000"/>
              </a:lnSpc>
              <a:spcBef>
                <a:spcPct val="0"/>
              </a:spcBef>
              <a:spcAft>
                <a:spcPct val="0"/>
              </a:spcAft>
              <a:tabLst/>
            </a:pPr>
            <a:br>
              <a:rPr kumimoji="0" lang="en-US" altLang="en-US" sz="1600" b="0" i="0" u="none" strike="noStrike" cap="none" normalizeH="0" baseline="0" dirty="0">
                <a:ln>
                  <a:noFill/>
                </a:ln>
                <a:solidFill>
                  <a:schemeClr val="tx1"/>
                </a:solidFill>
                <a:effectLst/>
              </a:rPr>
            </a:b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2"/>
              </a:rPr>
              <a:t>Best of NECCC Prints</a:t>
            </a:r>
            <a:r>
              <a:rPr kumimoji="0" lang="en-US" altLang="en-US" sz="16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 (Virtual)</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6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Was $5.00, As of Oct. 2020, now FREE!</a:t>
            </a:r>
            <a:br>
              <a:rPr kumimoji="0" lang="en-US" altLang="en-US" sz="1600" b="0" i="0" u="none" strike="noStrike" cap="none" normalizeH="0" baseline="0" dirty="0">
                <a:ln>
                  <a:noFill/>
                </a:ln>
                <a:solidFill>
                  <a:schemeClr val="tx1"/>
                </a:solidFill>
                <a:effectLst/>
              </a:rPr>
            </a:b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3"/>
              </a:rPr>
              <a:t>Recorded Programs	</a:t>
            </a:r>
            <a:r>
              <a:rPr kumimoji="0" lang="en-US" altLang="en-US" sz="16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 (Virtual)</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6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Was $5.00/program, As of Oct. 2020, now FREE!</a:t>
            </a:r>
            <a:br>
              <a:rPr kumimoji="0" lang="en-US" altLang="en-US" sz="1600" b="0" i="0" u="none" strike="noStrike" cap="none" normalizeH="0" baseline="0" dirty="0">
                <a:ln>
                  <a:noFill/>
                </a:ln>
                <a:solidFill>
                  <a:schemeClr val="tx1"/>
                </a:solidFill>
                <a:effectLst/>
              </a:rPr>
            </a:b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4"/>
              </a:rPr>
              <a:t>Recorded Commentary</a:t>
            </a:r>
            <a:r>
              <a:rPr kumimoji="0" lang="en-US" altLang="en-US" sz="16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 (Virtual)</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6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Was $8.00, As of Oct. 2020, now FREE!</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br>
              <a:rPr kumimoji="0" lang="en-US" altLang="en-US" sz="1600" b="0" i="0" u="none" strike="noStrike" cap="none" normalizeH="0" baseline="0" dirty="0">
                <a:ln>
                  <a:noFill/>
                </a:ln>
                <a:solidFill>
                  <a:schemeClr val="tx1"/>
                </a:solidFill>
                <a:effectLst/>
              </a:rPr>
            </a:b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5"/>
              </a:rPr>
              <a:t>Digital Circuit</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6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(Virtual)</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6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Was $5.00/category, As of Oct. 2020, now FREE!</a:t>
            </a:r>
            <a:endParaRPr lang="en-US" sz="1600" dirty="0">
              <a:solidFill>
                <a:srgbClr val="CF080A"/>
              </a:solidFill>
            </a:endParaRPr>
          </a:p>
        </p:txBody>
      </p:sp>
      <p:sp>
        <p:nvSpPr>
          <p:cNvPr id="2" name="Rectangle 2">
            <a:extLst>
              <a:ext uri="{FF2B5EF4-FFF2-40B4-BE49-F238E27FC236}">
                <a16:creationId xmlns:a16="http://schemas.microsoft.com/office/drawing/2014/main" id="{065E0736-6584-4A1C-A600-C0B1F3B4105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12E35"/>
              </a:solidFill>
              <a:effectLst/>
              <a:uLnTx/>
              <a:uFillTx/>
              <a:latin typeface="Century Gothic" panose="020F0302020204030204"/>
              <a:ea typeface="+mn-ea"/>
              <a:cs typeface="+mn-cs"/>
            </a:endParaRPr>
          </a:p>
        </p:txBody>
      </p:sp>
      <p:pic>
        <p:nvPicPr>
          <p:cNvPr id="2049" name="Picture 1" descr="NECCC Logo ">
            <a:extLst>
              <a:ext uri="{FF2B5EF4-FFF2-40B4-BE49-F238E27FC236}">
                <a16:creationId xmlns:a16="http://schemas.microsoft.com/office/drawing/2014/main" id="{EA6D59F7-1F8D-4A68-9975-6AC0E3D3767A}"/>
              </a:ext>
            </a:extLst>
          </p:cNvPr>
          <p:cNvPicPr>
            <a:picLocks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5204127" y="984396"/>
            <a:ext cx="1239797" cy="12085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73932C1-2E5E-41BA-901C-636D22FE1223}"/>
              </a:ext>
            </a:extLst>
          </p:cNvPr>
          <p:cNvSpPr txBox="1"/>
          <p:nvPr/>
        </p:nvSpPr>
        <p:spPr>
          <a:xfrm>
            <a:off x="627491" y="2505180"/>
            <a:ext cx="109370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12E35"/>
                </a:solidFill>
                <a:effectLst/>
                <a:uLnTx/>
                <a:uFillTx/>
                <a:latin typeface="Century Gothic" panose="020F0302020204030204"/>
                <a:ea typeface="+mn-ea"/>
                <a:cs typeface="+mn-cs"/>
              </a:rPr>
              <a:t>Previous low prices have now dropped to FREE!</a:t>
            </a:r>
          </a:p>
        </p:txBody>
      </p:sp>
    </p:spTree>
    <p:extLst>
      <p:ext uri="{BB962C8B-B14F-4D97-AF65-F5344CB8AC3E}">
        <p14:creationId xmlns:p14="http://schemas.microsoft.com/office/powerpoint/2010/main" val="192940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635000" y="633875"/>
            <a:ext cx="4206240" cy="5596128"/>
          </a:xfrm>
        </p:spPr>
        <p:txBody>
          <a:bodyPr>
            <a:normAutofit/>
          </a:bodyPr>
          <a:lstStyle/>
          <a:p>
            <a:r>
              <a:rPr lang="en-US" sz="3600" dirty="0">
                <a:solidFill>
                  <a:schemeClr val="tx1"/>
                </a:solidFill>
              </a:rPr>
              <a:t>More Free Services for Program Night Possibilities!</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5151121" y="633875"/>
            <a:ext cx="6400800" cy="5596128"/>
          </a:xfrm>
        </p:spPr>
        <p:txBody>
          <a:bodyPr rIns="182880">
            <a:normAutofit lnSpcReduction="10000"/>
          </a:bodyPr>
          <a:lstStyle/>
          <a:p>
            <a:pPr>
              <a:lnSpc>
                <a:spcPct val="100000"/>
              </a:lnSpc>
            </a:pPr>
            <a:r>
              <a:rPr lang="en-US" sz="2000" b="1" dirty="0">
                <a:solidFill>
                  <a:srgbClr val="FF0000"/>
                </a:solidFill>
              </a:rPr>
              <a:t>Collection of the Best Photos from NECCC</a:t>
            </a:r>
            <a:r>
              <a:rPr lang="en-US" sz="1800" b="1" dirty="0">
                <a:solidFill>
                  <a:srgbClr val="FF0000"/>
                </a:solidFill>
              </a:rPr>
              <a:t> </a:t>
            </a:r>
            <a:r>
              <a:rPr lang="en-US" sz="1800" dirty="0"/>
              <a:t>competitions with explanations and critiques</a:t>
            </a:r>
            <a:br>
              <a:rPr lang="en-US" sz="1800" dirty="0"/>
            </a:br>
            <a:r>
              <a:rPr lang="en-US" i="1" dirty="0"/>
              <a:t>#11 Best of NECCC Photos</a:t>
            </a:r>
          </a:p>
          <a:p>
            <a:pPr>
              <a:lnSpc>
                <a:spcPct val="100000"/>
              </a:lnSpc>
            </a:pPr>
            <a:r>
              <a:rPr lang="en-US" sz="2000" b="1" dirty="0">
                <a:solidFill>
                  <a:srgbClr val="FF0000"/>
                </a:solidFill>
              </a:rPr>
              <a:t>Recorded Programs </a:t>
            </a:r>
            <a:r>
              <a:rPr lang="en-US" sz="1800" dirty="0"/>
              <a:t>from the NECCC library are available on many </a:t>
            </a:r>
            <a:r>
              <a:rPr lang="en-US" sz="1800" b="1" dirty="0"/>
              <a:t>Educational Topics </a:t>
            </a:r>
            <a:r>
              <a:rPr lang="en-US" sz="1800" dirty="0"/>
              <a:t>– Close-ups, composition, elements to capture… and </a:t>
            </a:r>
            <a:r>
              <a:rPr lang="en-US" sz="1800" b="1" dirty="0"/>
              <a:t>Photography Topics </a:t>
            </a:r>
            <a:r>
              <a:rPr lang="en-US" sz="1800" dirty="0"/>
              <a:t>– Zoos, Birds, Flowers, Nature… </a:t>
            </a:r>
            <a:br>
              <a:rPr lang="en-US" sz="1800" dirty="0"/>
            </a:br>
            <a:r>
              <a:rPr lang="en-US" i="1" dirty="0"/>
              <a:t>#12 Recorded Programs</a:t>
            </a:r>
          </a:p>
          <a:p>
            <a:pPr>
              <a:lnSpc>
                <a:spcPct val="100000"/>
              </a:lnSpc>
            </a:pPr>
            <a:r>
              <a:rPr lang="en-US" sz="2000" b="1" dirty="0">
                <a:solidFill>
                  <a:srgbClr val="FF0000"/>
                </a:solidFill>
              </a:rPr>
              <a:t>Digital Circuits </a:t>
            </a:r>
            <a:r>
              <a:rPr lang="en-US" sz="1800" dirty="0"/>
              <a:t>– Your club can participate and receive commentaries you can use as one of your club’s program nights</a:t>
            </a:r>
            <a:br>
              <a:rPr lang="en-US" sz="1800" dirty="0"/>
            </a:br>
            <a:r>
              <a:rPr lang="en-US" i="1" dirty="0"/>
              <a:t>#26 Digital Circuits</a:t>
            </a:r>
          </a:p>
          <a:p>
            <a:pPr>
              <a:lnSpc>
                <a:spcPct val="110000"/>
              </a:lnSpc>
            </a:pPr>
            <a:r>
              <a:rPr lang="en-US" sz="2000" b="1" dirty="0">
                <a:solidFill>
                  <a:srgbClr val="FF0000"/>
                </a:solidFill>
              </a:rPr>
              <a:t>View previous Digital Open and Nature Circuits </a:t>
            </a:r>
            <a:r>
              <a:rPr lang="en-US" sz="1800" dirty="0"/>
              <a:t>with commentaries</a:t>
            </a:r>
            <a:br>
              <a:rPr lang="en-US" sz="1800" dirty="0"/>
            </a:br>
            <a:r>
              <a:rPr lang="en-US" i="1" dirty="0"/>
              <a:t>#12 Recorded Programs</a:t>
            </a:r>
          </a:p>
          <a:p>
            <a:pPr>
              <a:lnSpc>
                <a:spcPct val="100000"/>
              </a:lnSpc>
            </a:pPr>
            <a:r>
              <a:rPr lang="en-US" sz="2000" b="1" dirty="0">
                <a:solidFill>
                  <a:srgbClr val="FF0000"/>
                </a:solidFill>
              </a:rPr>
              <a:t>Receive a Recorded Commentary </a:t>
            </a:r>
            <a:r>
              <a:rPr lang="en-US" sz="1800" dirty="0"/>
              <a:t>from expert judges on your club’s photos</a:t>
            </a:r>
            <a:br>
              <a:rPr lang="en-US" sz="1800" dirty="0"/>
            </a:br>
            <a:r>
              <a:rPr lang="en-US" i="1" dirty="0"/>
              <a:t>#13 Recorded Commentary Service</a:t>
            </a:r>
          </a:p>
        </p:txBody>
      </p:sp>
      <p:pic>
        <p:nvPicPr>
          <p:cNvPr id="3" name="Picture 2" descr="NECCC Logo ">
            <a:extLst>
              <a:ext uri="{FF2B5EF4-FFF2-40B4-BE49-F238E27FC236}">
                <a16:creationId xmlns:a16="http://schemas.microsoft.com/office/drawing/2014/main" id="{B302CD50-BB8A-42A8-818C-5679933A4401}"/>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89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634998" y="633875"/>
            <a:ext cx="4206240" cy="5596128"/>
          </a:xfrm>
        </p:spPr>
        <p:txBody>
          <a:bodyPr>
            <a:normAutofit/>
          </a:bodyPr>
          <a:lstStyle/>
          <a:p>
            <a:r>
              <a:rPr lang="en-US" sz="3600" dirty="0">
                <a:solidFill>
                  <a:schemeClr val="tx1"/>
                </a:solidFill>
              </a:rPr>
              <a:t>Promote your </a:t>
            </a:r>
            <a:br>
              <a:rPr lang="en-US" sz="3600" dirty="0">
                <a:solidFill>
                  <a:schemeClr val="tx1"/>
                </a:solidFill>
              </a:rPr>
            </a:br>
            <a:r>
              <a:rPr lang="en-US" sz="3600" dirty="0">
                <a:solidFill>
                  <a:schemeClr val="tx1"/>
                </a:solidFill>
              </a:rPr>
              <a:t>club and share information between clubs</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5156202" y="650893"/>
            <a:ext cx="6400800" cy="5590250"/>
          </a:xfrm>
        </p:spPr>
        <p:txBody>
          <a:bodyPr rIns="182880">
            <a:normAutofit/>
          </a:bodyPr>
          <a:lstStyle/>
          <a:p>
            <a:pPr marL="0" marR="0" lvl="0" indent="0">
              <a:lnSpc>
                <a:spcPct val="105000"/>
              </a:lnSpc>
              <a:spcBef>
                <a:spcPts val="0"/>
              </a:spcBef>
              <a:spcAft>
                <a:spcPts val="0"/>
              </a:spcAft>
              <a:buNone/>
            </a:pPr>
            <a:r>
              <a:rPr lang="en-US" sz="2000" b="1" dirty="0">
                <a:solidFill>
                  <a:srgbClr val="FF0000"/>
                </a:solidFill>
              </a:rPr>
              <a:t>Member Club Rosters</a:t>
            </a:r>
          </a:p>
          <a:p>
            <a:pPr lvl="1">
              <a:lnSpc>
                <a:spcPct val="105000"/>
              </a:lnSpc>
              <a:spcBef>
                <a:spcPts val="0"/>
              </a:spcBef>
              <a:spcAft>
                <a:spcPts val="800"/>
              </a:spcAft>
              <a:buSzPct val="100000"/>
              <a:buFont typeface="Symbol" panose="05050102010706020507" pitchFamily="18" charset="2"/>
              <a:buChar char=""/>
            </a:pPr>
            <a:r>
              <a:rPr lang="en-US" sz="1800" dirty="0"/>
              <a:t>Use info as a resource to contact other clubs and also to advertise your club! – Lists Club Name, Meeting Locations and Addresses, Meeting Days, Club Size, Presidents and their contact info, Emails and Club Websites, Club Rep information including emails, phone, and address</a:t>
            </a:r>
            <a:br>
              <a:rPr lang="en-US" sz="1800" dirty="0"/>
            </a:br>
            <a:r>
              <a:rPr lang="en-US" i="1" dirty="0"/>
              <a:t>#3 NECCC Camera Club Rosters</a:t>
            </a:r>
          </a:p>
          <a:p>
            <a:pPr marL="201168" lvl="1" indent="0">
              <a:lnSpc>
                <a:spcPct val="105000"/>
              </a:lnSpc>
              <a:spcBef>
                <a:spcPts val="0"/>
              </a:spcBef>
              <a:spcAft>
                <a:spcPts val="0"/>
              </a:spcAft>
              <a:buNone/>
            </a:pPr>
            <a:endParaRPr lang="en-US" sz="1800" dirty="0">
              <a:effectLst/>
              <a:ea typeface="Calibri" panose="020F0502020204030204" pitchFamily="34" charset="0"/>
            </a:endParaRPr>
          </a:p>
          <a:p>
            <a:pPr marL="0" marR="0" lvl="0" indent="0">
              <a:lnSpc>
                <a:spcPct val="105000"/>
              </a:lnSpc>
              <a:spcBef>
                <a:spcPts val="0"/>
              </a:spcBef>
              <a:spcAft>
                <a:spcPts val="800"/>
              </a:spcAft>
              <a:buNone/>
            </a:pPr>
            <a:r>
              <a:rPr lang="en-US" sz="2000" b="1" dirty="0">
                <a:solidFill>
                  <a:srgbClr val="FF0000"/>
                </a:solidFill>
              </a:rPr>
              <a:t>Promote your club’s photo events on the</a:t>
            </a:r>
            <a:br>
              <a:rPr lang="en-US" sz="2000" b="1" dirty="0">
                <a:solidFill>
                  <a:srgbClr val="FF0000"/>
                </a:solidFill>
              </a:rPr>
            </a:br>
            <a:r>
              <a:rPr lang="en-US" sz="2000" b="1" dirty="0">
                <a:solidFill>
                  <a:srgbClr val="FF0000"/>
                </a:solidFill>
              </a:rPr>
              <a:t> NECCC Blog Posts</a:t>
            </a:r>
          </a:p>
          <a:p>
            <a:pPr lvl="1">
              <a:lnSpc>
                <a:spcPct val="105000"/>
              </a:lnSpc>
              <a:spcBef>
                <a:spcPts val="0"/>
              </a:spcBef>
              <a:spcAft>
                <a:spcPts val="800"/>
              </a:spcAft>
              <a:buFont typeface="Symbol" panose="05050102010706020507" pitchFamily="18" charset="2"/>
              <a:buChar char=""/>
            </a:pPr>
            <a:r>
              <a:rPr lang="en-US" i="1" dirty="0">
                <a:effectLst/>
                <a:ea typeface="Calibri" panose="020F0502020204030204" pitchFamily="34" charset="0"/>
              </a:rPr>
              <a:t>#4 Webmaster and </a:t>
            </a:r>
            <a:r>
              <a:rPr lang="en-US" i="1" dirty="0" err="1">
                <a:effectLst/>
                <a:ea typeface="Calibri" panose="020F0502020204030204" pitchFamily="34" charset="0"/>
              </a:rPr>
              <a:t>Blogmaster</a:t>
            </a:r>
            <a:r>
              <a:rPr lang="en-US" i="1" dirty="0">
                <a:effectLst/>
                <a:ea typeface="Calibri" panose="020F0502020204030204" pitchFamily="34" charset="0"/>
              </a:rPr>
              <a:t> Page or </a:t>
            </a:r>
            <a:br>
              <a:rPr lang="en-US" i="1" dirty="0">
                <a:effectLst/>
                <a:ea typeface="Calibri" panose="020F0502020204030204" pitchFamily="34" charset="0"/>
              </a:rPr>
            </a:br>
            <a:r>
              <a:rPr lang="en-US" i="1" dirty="0"/>
              <a:t>#20 NECCC – Bulletin – Social Media</a:t>
            </a:r>
          </a:p>
        </p:txBody>
      </p:sp>
      <p:sp>
        <p:nvSpPr>
          <p:cNvPr id="11" name="TextBox 10">
            <a:extLst>
              <a:ext uri="{FF2B5EF4-FFF2-40B4-BE49-F238E27FC236}">
                <a16:creationId xmlns:a16="http://schemas.microsoft.com/office/drawing/2014/main" id="{06E866C8-47C7-4007-8D1F-7861515D64A8}"/>
              </a:ext>
            </a:extLst>
          </p:cNvPr>
          <p:cNvSpPr txBox="1"/>
          <p:nvPr/>
        </p:nvSpPr>
        <p:spPr>
          <a:xfrm>
            <a:off x="879258" y="149001"/>
            <a:ext cx="22685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E35"/>
                </a:solidFill>
                <a:effectLst/>
                <a:uLnTx/>
                <a:uFillTx/>
                <a:latin typeface="Century Gothic" panose="020F0302020204030204"/>
                <a:ea typeface="+mn-ea"/>
                <a:cs typeface="+mn-cs"/>
              </a:rPr>
              <a:t>Other free services</a:t>
            </a:r>
          </a:p>
        </p:txBody>
      </p:sp>
      <p:pic>
        <p:nvPicPr>
          <p:cNvPr id="2" name="Picture 1" descr="NECCC Logo ">
            <a:extLst>
              <a:ext uri="{FF2B5EF4-FFF2-40B4-BE49-F238E27FC236}">
                <a16:creationId xmlns:a16="http://schemas.microsoft.com/office/drawing/2014/main" id="{65CD92AE-0938-4D36-B7BB-E37AAD757A1A}"/>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880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8">
            <a:extLst>
              <a:ext uri="{FF2B5EF4-FFF2-40B4-BE49-F238E27FC236}">
                <a16:creationId xmlns:a16="http://schemas.microsoft.com/office/drawing/2014/main" id="{E5AF6DEB-5488-45DD-968A-E1E0958CD6E4}"/>
              </a:ext>
            </a:extLst>
          </p:cNvPr>
          <p:cNvSpPr>
            <a:spLocks noGrp="1"/>
          </p:cNvSpPr>
          <p:nvPr>
            <p:ph type="title"/>
          </p:nvPr>
        </p:nvSpPr>
        <p:spPr>
          <a:xfrm>
            <a:off x="635000" y="633875"/>
            <a:ext cx="4206240" cy="5596128"/>
          </a:xfrm>
        </p:spPr>
        <p:txBody>
          <a:bodyPr>
            <a:normAutofit/>
          </a:bodyPr>
          <a:lstStyle/>
          <a:p>
            <a:pPr algn="ctr"/>
            <a:r>
              <a:rPr lang="en-US" sz="3600" dirty="0">
                <a:solidFill>
                  <a:schemeClr val="tx1"/>
                </a:solidFill>
              </a:rPr>
              <a:t>Find Judges and Speakers, or apply to be one</a:t>
            </a:r>
          </a:p>
        </p:txBody>
      </p:sp>
      <p:sp>
        <p:nvSpPr>
          <p:cNvPr id="9" name="Content Placeholder 16">
            <a:extLst>
              <a:ext uri="{FF2B5EF4-FFF2-40B4-BE49-F238E27FC236}">
                <a16:creationId xmlns:a16="http://schemas.microsoft.com/office/drawing/2014/main" id="{3480A202-87A4-48F5-80A1-C0B79A873C63}"/>
              </a:ext>
            </a:extLst>
          </p:cNvPr>
          <p:cNvSpPr>
            <a:spLocks noGrp="1"/>
          </p:cNvSpPr>
          <p:nvPr>
            <p:ph sz="half" idx="2"/>
          </p:nvPr>
        </p:nvSpPr>
        <p:spPr>
          <a:xfrm>
            <a:off x="5151121" y="633875"/>
            <a:ext cx="6400800" cy="5596128"/>
          </a:xfrm>
        </p:spPr>
        <p:txBody>
          <a:bodyPr rIns="182880" anchor="ctr">
            <a:normAutofit/>
          </a:bodyPr>
          <a:lstStyle/>
          <a:p>
            <a:pPr marL="274320" indent="-274320">
              <a:buNone/>
            </a:pPr>
            <a:r>
              <a:rPr lang="en-US" sz="2000" b="1" dirty="0">
                <a:solidFill>
                  <a:srgbClr val="FF0000"/>
                </a:solidFill>
              </a:rPr>
              <a:t>Apply to be listed as a judge or speaker </a:t>
            </a:r>
            <a:r>
              <a:rPr lang="en-US" sz="2000" dirty="0">
                <a:solidFill>
                  <a:srgbClr val="191919"/>
                </a:solidFill>
              </a:rPr>
              <a:t>on the NECCC website</a:t>
            </a:r>
            <a:br>
              <a:rPr lang="en-US" sz="2000" dirty="0">
                <a:solidFill>
                  <a:srgbClr val="191919"/>
                </a:solidFill>
              </a:rPr>
            </a:br>
            <a:r>
              <a:rPr lang="en-US" i="1" dirty="0">
                <a:solidFill>
                  <a:srgbClr val="191919"/>
                </a:solidFill>
              </a:rPr>
              <a:t>#6 New Judge and/or Speakers List</a:t>
            </a:r>
            <a:endParaRPr lang="en-US" sz="2000" i="1" dirty="0">
              <a:solidFill>
                <a:srgbClr val="191919"/>
              </a:solidFill>
            </a:endParaRPr>
          </a:p>
          <a:p>
            <a:pPr marL="274320" indent="-274320">
              <a:buNone/>
            </a:pPr>
            <a:r>
              <a:rPr lang="en-US" sz="2000" b="1" dirty="0">
                <a:solidFill>
                  <a:srgbClr val="FF0000"/>
                </a:solidFill>
              </a:rPr>
              <a:t>Speakers List </a:t>
            </a:r>
            <a:r>
              <a:rPr lang="en-US" sz="2000" dirty="0">
                <a:solidFill>
                  <a:srgbClr val="191919"/>
                </a:solidFill>
              </a:rPr>
              <a:t>for your club meetings with a wide range of topics including: Landscape, birds, Photoshop, judging, lighting, nature, night and more (Note: Some speakers are free and others charge a fee. Some will offer their presentations virtually. Contact individual speakers directly for details.)</a:t>
            </a:r>
            <a:br>
              <a:rPr lang="en-US" sz="2000" dirty="0">
                <a:solidFill>
                  <a:srgbClr val="191919"/>
                </a:solidFill>
              </a:rPr>
            </a:br>
            <a:r>
              <a:rPr lang="en-US" i="1" dirty="0">
                <a:solidFill>
                  <a:srgbClr val="191919"/>
                </a:solidFill>
              </a:rPr>
              <a:t>#6 Speakers List</a:t>
            </a:r>
          </a:p>
          <a:p>
            <a:pPr marL="274320" indent="-274320">
              <a:buNone/>
            </a:pPr>
            <a:r>
              <a:rPr lang="en-US" sz="2000" b="1" dirty="0">
                <a:solidFill>
                  <a:srgbClr val="FF0000"/>
                </a:solidFill>
              </a:rPr>
              <a:t>Judges List </a:t>
            </a:r>
            <a:r>
              <a:rPr lang="en-US" sz="2000" dirty="0">
                <a:solidFill>
                  <a:srgbClr val="191919"/>
                </a:solidFill>
              </a:rPr>
              <a:t>for your monthly or annual competitions.</a:t>
            </a:r>
            <a:br>
              <a:rPr lang="en-US" sz="2000" dirty="0">
                <a:solidFill>
                  <a:srgbClr val="191919"/>
                </a:solidFill>
              </a:rPr>
            </a:br>
            <a:r>
              <a:rPr lang="en-US" i="1" dirty="0">
                <a:solidFill>
                  <a:srgbClr val="191919"/>
                </a:solidFill>
              </a:rPr>
              <a:t>#6 Judges List</a:t>
            </a:r>
          </a:p>
        </p:txBody>
      </p:sp>
      <p:sp>
        <p:nvSpPr>
          <p:cNvPr id="10" name="TextBox 9">
            <a:extLst>
              <a:ext uri="{FF2B5EF4-FFF2-40B4-BE49-F238E27FC236}">
                <a16:creationId xmlns:a16="http://schemas.microsoft.com/office/drawing/2014/main" id="{0D2B7A0D-0979-491F-B439-46D7AE365747}"/>
              </a:ext>
            </a:extLst>
          </p:cNvPr>
          <p:cNvSpPr txBox="1"/>
          <p:nvPr/>
        </p:nvSpPr>
        <p:spPr>
          <a:xfrm>
            <a:off x="879258" y="149001"/>
            <a:ext cx="22685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E35"/>
                </a:solidFill>
                <a:effectLst/>
                <a:uLnTx/>
                <a:uFillTx/>
                <a:latin typeface="Century Gothic" panose="020F0302020204030204"/>
                <a:ea typeface="+mn-ea"/>
                <a:cs typeface="+mn-cs"/>
              </a:rPr>
              <a:t>Other free services</a:t>
            </a:r>
          </a:p>
        </p:txBody>
      </p:sp>
      <p:pic>
        <p:nvPicPr>
          <p:cNvPr id="2" name="Picture 1" descr="NECCC Logo ">
            <a:extLst>
              <a:ext uri="{FF2B5EF4-FFF2-40B4-BE49-F238E27FC236}">
                <a16:creationId xmlns:a16="http://schemas.microsoft.com/office/drawing/2014/main" id="{A0680F3D-E957-4953-BE8D-1B75BC2BFEEA}"/>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078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635000" y="633875"/>
            <a:ext cx="4206240" cy="5596128"/>
          </a:xfrm>
        </p:spPr>
        <p:txBody>
          <a:bodyPr>
            <a:normAutofit/>
          </a:bodyPr>
          <a:lstStyle/>
          <a:p>
            <a:r>
              <a:rPr lang="en-US" sz="3600" dirty="0">
                <a:solidFill>
                  <a:schemeClr val="tx1"/>
                </a:solidFill>
              </a:rPr>
              <a:t>Get the Latest News</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5151121" y="633875"/>
            <a:ext cx="6400800" cy="5596128"/>
          </a:xfrm>
        </p:spPr>
        <p:txBody>
          <a:bodyPr rIns="182880">
            <a:normAutofit/>
          </a:bodyPr>
          <a:lstStyle/>
          <a:p>
            <a:pPr marL="0" marR="0" lvl="0" indent="0">
              <a:lnSpc>
                <a:spcPct val="105000"/>
              </a:lnSpc>
              <a:spcBef>
                <a:spcPts val="0"/>
              </a:spcBef>
              <a:spcAft>
                <a:spcPts val="0"/>
              </a:spcAft>
              <a:buNone/>
            </a:pPr>
            <a:r>
              <a:rPr lang="en-US" sz="2000" b="1" dirty="0">
                <a:solidFill>
                  <a:srgbClr val="FF0000"/>
                </a:solidFill>
              </a:rPr>
              <a:t>Blog Posts and Emails</a:t>
            </a:r>
          </a:p>
          <a:p>
            <a:pPr>
              <a:lnSpc>
                <a:spcPct val="105000"/>
              </a:lnSpc>
              <a:spcBef>
                <a:spcPts val="0"/>
              </a:spcBef>
              <a:spcAft>
                <a:spcPts val="800"/>
              </a:spcAft>
              <a:buFont typeface="Symbol" panose="05050102010706020507" pitchFamily="18" charset="2"/>
              <a:buChar char=""/>
            </a:pPr>
            <a:r>
              <a:rPr lang="en-US" sz="1800" dirty="0">
                <a:effectLst/>
                <a:ea typeface="Calibri" panose="020F0502020204030204" pitchFamily="34" charset="0"/>
              </a:rPr>
              <a:t>Subscribe to receive the NECCC Blog emails</a:t>
            </a:r>
            <a:br>
              <a:rPr lang="en-US" sz="1800" dirty="0">
                <a:effectLst/>
                <a:ea typeface="Calibri" panose="020F0502020204030204" pitchFamily="34" charset="0"/>
              </a:rPr>
            </a:br>
            <a:r>
              <a:rPr lang="en-US" i="1" dirty="0">
                <a:solidFill>
                  <a:srgbClr val="191919"/>
                </a:solidFill>
              </a:rPr>
              <a:t>#20 NECCC – Bulletin – Social Media</a:t>
            </a:r>
            <a:endParaRPr lang="en-US" sz="1800" dirty="0">
              <a:effectLst/>
              <a:ea typeface="Calibri" panose="020F0502020204030204" pitchFamily="34" charset="0"/>
            </a:endParaRPr>
          </a:p>
          <a:p>
            <a:pPr marL="201168" lvl="1" indent="0">
              <a:lnSpc>
                <a:spcPct val="105000"/>
              </a:lnSpc>
              <a:spcBef>
                <a:spcPts val="0"/>
              </a:spcBef>
              <a:spcAft>
                <a:spcPts val="0"/>
              </a:spcAft>
              <a:buNone/>
            </a:pPr>
            <a:endParaRPr lang="en-US" sz="1800" dirty="0">
              <a:effectLst/>
              <a:ea typeface="Calibri" panose="020F0502020204030204" pitchFamily="34" charset="0"/>
            </a:endParaRPr>
          </a:p>
          <a:p>
            <a:pPr marL="0" marR="0" lvl="0" indent="0">
              <a:lnSpc>
                <a:spcPct val="105000"/>
              </a:lnSpc>
              <a:spcBef>
                <a:spcPts val="0"/>
              </a:spcBef>
              <a:spcAft>
                <a:spcPts val="800"/>
              </a:spcAft>
              <a:buNone/>
            </a:pPr>
            <a:r>
              <a:rPr lang="en-US" sz="2000" b="1" dirty="0">
                <a:solidFill>
                  <a:srgbClr val="FF0000"/>
                </a:solidFill>
              </a:rPr>
              <a:t>Semi-annual NECCC Bulletin </a:t>
            </a:r>
            <a:endParaRPr lang="en-US" sz="1800" dirty="0">
              <a:ea typeface="Calibri" panose="020F0502020204030204" pitchFamily="34" charset="0"/>
            </a:endParaRPr>
          </a:p>
          <a:p>
            <a:pPr>
              <a:lnSpc>
                <a:spcPct val="105000"/>
              </a:lnSpc>
              <a:spcBef>
                <a:spcPts val="0"/>
              </a:spcBef>
              <a:spcAft>
                <a:spcPts val="800"/>
              </a:spcAft>
              <a:buFont typeface="Symbol" panose="05050102010706020507" pitchFamily="18" charset="2"/>
              <a:buChar char=""/>
            </a:pPr>
            <a:r>
              <a:rPr lang="en-US" i="1" dirty="0">
                <a:solidFill>
                  <a:srgbClr val="191919"/>
                </a:solidFill>
              </a:rPr>
              <a:t>#20 NECCC – Bulletin – Social Media</a:t>
            </a:r>
            <a:br>
              <a:rPr lang="en-US" sz="1800" dirty="0">
                <a:effectLst/>
                <a:ea typeface="Calibri" panose="020F0502020204030204" pitchFamily="34" charset="0"/>
              </a:rPr>
            </a:br>
            <a:endParaRPr lang="en-US" sz="1800" dirty="0">
              <a:effectLst/>
              <a:ea typeface="Calibri" panose="020F0502020204030204" pitchFamily="34" charset="0"/>
            </a:endParaRPr>
          </a:p>
          <a:p>
            <a:pPr marL="0" indent="0">
              <a:lnSpc>
                <a:spcPct val="105000"/>
              </a:lnSpc>
              <a:spcBef>
                <a:spcPts val="0"/>
              </a:spcBef>
              <a:spcAft>
                <a:spcPts val="800"/>
              </a:spcAft>
              <a:buNone/>
            </a:pPr>
            <a:r>
              <a:rPr lang="en-US" sz="2000" b="1" dirty="0">
                <a:solidFill>
                  <a:srgbClr val="FF0000"/>
                </a:solidFill>
              </a:rPr>
              <a:t>Join us on Facebook </a:t>
            </a:r>
          </a:p>
          <a:p>
            <a:pPr>
              <a:lnSpc>
                <a:spcPct val="105000"/>
              </a:lnSpc>
              <a:spcBef>
                <a:spcPts val="0"/>
              </a:spcBef>
              <a:spcAft>
                <a:spcPts val="800"/>
              </a:spcAft>
              <a:buFont typeface="Symbol" panose="05050102010706020507" pitchFamily="18" charset="2"/>
              <a:buChar char=""/>
            </a:pPr>
            <a:r>
              <a:rPr lang="en-US" i="1" dirty="0">
                <a:solidFill>
                  <a:srgbClr val="191919"/>
                </a:solidFill>
              </a:rPr>
              <a:t>#20 NECCC – Bulletin – Social Media</a:t>
            </a:r>
          </a:p>
        </p:txBody>
      </p:sp>
      <p:sp>
        <p:nvSpPr>
          <p:cNvPr id="2" name="TextBox 1">
            <a:extLst>
              <a:ext uri="{FF2B5EF4-FFF2-40B4-BE49-F238E27FC236}">
                <a16:creationId xmlns:a16="http://schemas.microsoft.com/office/drawing/2014/main" id="{2461475C-ADEF-4D54-A7CD-1810AC8B3C5B}"/>
              </a:ext>
            </a:extLst>
          </p:cNvPr>
          <p:cNvSpPr txBox="1"/>
          <p:nvPr/>
        </p:nvSpPr>
        <p:spPr>
          <a:xfrm>
            <a:off x="879258" y="149001"/>
            <a:ext cx="22685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E35"/>
                </a:solidFill>
                <a:effectLst/>
                <a:uLnTx/>
                <a:uFillTx/>
                <a:latin typeface="Century Gothic" panose="020F0302020204030204"/>
                <a:ea typeface="+mn-ea"/>
                <a:cs typeface="+mn-cs"/>
              </a:rPr>
              <a:t>Other free services</a:t>
            </a:r>
          </a:p>
        </p:txBody>
      </p:sp>
      <p:pic>
        <p:nvPicPr>
          <p:cNvPr id="3" name="Picture 2" descr="NECCC Logo ">
            <a:extLst>
              <a:ext uri="{FF2B5EF4-FFF2-40B4-BE49-F238E27FC236}">
                <a16:creationId xmlns:a16="http://schemas.microsoft.com/office/drawing/2014/main" id="{82A938DB-E13B-4FE5-BBB8-E8FE656E6FEC}"/>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25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a:xfrm>
            <a:off x="634998" y="633875"/>
            <a:ext cx="4206240" cy="5596128"/>
          </a:xfrm>
        </p:spPr>
        <p:txBody>
          <a:bodyPr>
            <a:normAutofit/>
          </a:bodyPr>
          <a:lstStyle/>
          <a:p>
            <a:r>
              <a:rPr lang="en-US" sz="3600" dirty="0">
                <a:solidFill>
                  <a:schemeClr val="tx1"/>
                </a:solidFill>
              </a:rPr>
              <a:t>Help and Honor Others</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a:xfrm>
            <a:off x="5156202" y="650893"/>
            <a:ext cx="6400800" cy="5590250"/>
          </a:xfrm>
        </p:spPr>
        <p:txBody>
          <a:bodyPr rIns="182880">
            <a:normAutofit/>
          </a:bodyPr>
          <a:lstStyle/>
          <a:p>
            <a:pPr marL="0" marR="0" lvl="0" indent="0">
              <a:lnSpc>
                <a:spcPct val="105000"/>
              </a:lnSpc>
              <a:spcBef>
                <a:spcPts val="0"/>
              </a:spcBef>
              <a:spcAft>
                <a:spcPts val="0"/>
              </a:spcAft>
              <a:buNone/>
            </a:pPr>
            <a:r>
              <a:rPr lang="en-US" sz="2000" b="1" dirty="0">
                <a:solidFill>
                  <a:srgbClr val="FF0000"/>
                </a:solidFill>
              </a:rPr>
              <a:t>NECCC Honor Designation</a:t>
            </a:r>
          </a:p>
          <a:p>
            <a:pPr marL="0" marR="0" lvl="0" indent="0">
              <a:lnSpc>
                <a:spcPct val="105000"/>
              </a:lnSpc>
              <a:spcBef>
                <a:spcPts val="0"/>
              </a:spcBef>
              <a:spcAft>
                <a:spcPts val="0"/>
              </a:spcAft>
              <a:buNone/>
            </a:pPr>
            <a:r>
              <a:rPr lang="en-US" sz="1800" dirty="0">
                <a:effectLst/>
                <a:ea typeface="Calibri" panose="020F0502020204030204" pitchFamily="34" charset="0"/>
              </a:rPr>
              <a:t>Submit a candidate to receive an Honor</a:t>
            </a:r>
            <a:br>
              <a:rPr lang="en-US" sz="1800" dirty="0">
                <a:effectLst/>
                <a:ea typeface="Calibri" panose="020F0502020204030204" pitchFamily="34" charset="0"/>
              </a:rPr>
            </a:br>
            <a:r>
              <a:rPr lang="en-US" i="1" dirty="0"/>
              <a:t>#14 NECCC Honors</a:t>
            </a:r>
          </a:p>
          <a:p>
            <a:pPr marL="0" marR="0" lvl="0" indent="0">
              <a:lnSpc>
                <a:spcPct val="105000"/>
              </a:lnSpc>
              <a:spcBef>
                <a:spcPts val="0"/>
              </a:spcBef>
              <a:spcAft>
                <a:spcPts val="0"/>
              </a:spcAft>
              <a:buNone/>
            </a:pPr>
            <a:endParaRPr lang="en-US" sz="1800" dirty="0">
              <a:effectLst/>
              <a:ea typeface="Calibri" panose="020F0502020204030204" pitchFamily="34" charset="0"/>
            </a:endParaRPr>
          </a:p>
          <a:p>
            <a:pPr marL="0" indent="0">
              <a:lnSpc>
                <a:spcPct val="105000"/>
              </a:lnSpc>
              <a:spcBef>
                <a:spcPts val="0"/>
              </a:spcBef>
              <a:spcAft>
                <a:spcPts val="0"/>
              </a:spcAft>
              <a:buNone/>
            </a:pPr>
            <a:r>
              <a:rPr lang="en-US" sz="2000" b="1" dirty="0">
                <a:solidFill>
                  <a:srgbClr val="FF0000"/>
                </a:solidFill>
              </a:rPr>
              <a:t>Tax-exempt Charitable Giving</a:t>
            </a:r>
          </a:p>
          <a:p>
            <a:pPr marL="0" indent="0">
              <a:lnSpc>
                <a:spcPct val="105000"/>
              </a:lnSpc>
              <a:spcBef>
                <a:spcPts val="0"/>
              </a:spcBef>
              <a:spcAft>
                <a:spcPts val="0"/>
              </a:spcAft>
              <a:buNone/>
            </a:pPr>
            <a:r>
              <a:rPr lang="en-US" sz="1800" dirty="0">
                <a:ea typeface="Calibri" panose="020F0502020204030204" pitchFamily="34" charset="0"/>
              </a:rPr>
              <a:t>To</a:t>
            </a:r>
            <a:r>
              <a:rPr lang="en-US" sz="1800" dirty="0">
                <a:effectLst/>
                <a:ea typeface="Calibri" panose="020F0502020204030204" pitchFamily="34" charset="0"/>
              </a:rPr>
              <a:t> NECCC.org opportunities</a:t>
            </a:r>
            <a:br>
              <a:rPr lang="en-US" sz="1800" dirty="0">
                <a:effectLst/>
                <a:ea typeface="Calibri" panose="020F0502020204030204" pitchFamily="34" charset="0"/>
              </a:rPr>
            </a:br>
            <a:r>
              <a:rPr lang="en-US" i="1" dirty="0"/>
              <a:t>#15 General Operating Fund &amp;</a:t>
            </a:r>
            <a:br>
              <a:rPr lang="en-US" i="1" dirty="0"/>
            </a:br>
            <a:r>
              <a:rPr lang="en-US" i="1" dirty="0"/>
              <a:t>#16 Memorial Fund</a:t>
            </a:r>
          </a:p>
          <a:p>
            <a:pPr marL="0" indent="0">
              <a:lnSpc>
                <a:spcPct val="105000"/>
              </a:lnSpc>
              <a:spcBef>
                <a:spcPts val="0"/>
              </a:spcBef>
              <a:spcAft>
                <a:spcPts val="0"/>
              </a:spcAft>
              <a:buNone/>
            </a:pPr>
            <a:endParaRPr lang="en-US" sz="1800" dirty="0">
              <a:effectLst/>
              <a:ea typeface="Calibri" panose="020F0502020204030204" pitchFamily="34" charset="0"/>
            </a:endParaRPr>
          </a:p>
          <a:p>
            <a:pPr marL="0" indent="0">
              <a:lnSpc>
                <a:spcPct val="105000"/>
              </a:lnSpc>
              <a:spcBef>
                <a:spcPts val="0"/>
              </a:spcBef>
              <a:spcAft>
                <a:spcPts val="0"/>
              </a:spcAft>
              <a:buNone/>
            </a:pPr>
            <a:r>
              <a:rPr lang="en-US" sz="2000" b="1" dirty="0">
                <a:solidFill>
                  <a:srgbClr val="FF0000"/>
                </a:solidFill>
              </a:rPr>
              <a:t>Scholarships for college students</a:t>
            </a:r>
          </a:p>
          <a:p>
            <a:pPr marL="0" indent="0">
              <a:lnSpc>
                <a:spcPct val="105000"/>
              </a:lnSpc>
              <a:spcBef>
                <a:spcPts val="0"/>
              </a:spcBef>
              <a:spcAft>
                <a:spcPts val="0"/>
              </a:spcAft>
              <a:buNone/>
            </a:pPr>
            <a:r>
              <a:rPr lang="en-US" i="1" dirty="0"/>
              <a:t>#17 Scholarship Application</a:t>
            </a:r>
          </a:p>
          <a:p>
            <a:pPr marL="0" indent="0">
              <a:lnSpc>
                <a:spcPct val="105000"/>
              </a:lnSpc>
              <a:spcBef>
                <a:spcPts val="0"/>
              </a:spcBef>
              <a:spcAft>
                <a:spcPts val="0"/>
              </a:spcAft>
              <a:buNone/>
            </a:pPr>
            <a:endParaRPr lang="en-US" sz="1800" dirty="0">
              <a:effectLst/>
              <a:ea typeface="Calibri" panose="020F0502020204030204" pitchFamily="34" charset="0"/>
            </a:endParaRPr>
          </a:p>
          <a:p>
            <a:pPr marL="0" indent="0">
              <a:lnSpc>
                <a:spcPct val="105000"/>
              </a:lnSpc>
              <a:spcBef>
                <a:spcPts val="0"/>
              </a:spcBef>
              <a:spcAft>
                <a:spcPts val="0"/>
              </a:spcAft>
              <a:buNone/>
            </a:pPr>
            <a:r>
              <a:rPr lang="en-US" sz="2000" b="1" dirty="0">
                <a:solidFill>
                  <a:srgbClr val="FF0000"/>
                </a:solidFill>
              </a:rPr>
              <a:t>NECCC Conference tuition and room and board for high school students</a:t>
            </a:r>
          </a:p>
          <a:p>
            <a:pPr marL="0" indent="0">
              <a:lnSpc>
                <a:spcPct val="105000"/>
              </a:lnSpc>
              <a:spcBef>
                <a:spcPts val="0"/>
              </a:spcBef>
              <a:spcAft>
                <a:spcPts val="0"/>
              </a:spcAft>
              <a:buNone/>
            </a:pPr>
            <a:r>
              <a:rPr lang="en-US" i="1" dirty="0"/>
              <a:t>#18 High School Student Conference Guest</a:t>
            </a:r>
          </a:p>
          <a:p>
            <a:pPr marL="0" indent="0">
              <a:lnSpc>
                <a:spcPct val="105000"/>
              </a:lnSpc>
              <a:spcBef>
                <a:spcPts val="0"/>
              </a:spcBef>
              <a:spcAft>
                <a:spcPts val="0"/>
              </a:spcAft>
              <a:buNone/>
            </a:pPr>
            <a:endParaRPr lang="en-US" sz="2000" b="1" dirty="0">
              <a:solidFill>
                <a:srgbClr val="FF0000"/>
              </a:solidFill>
            </a:endParaRPr>
          </a:p>
        </p:txBody>
      </p:sp>
      <p:sp>
        <p:nvSpPr>
          <p:cNvPr id="11" name="TextBox 10">
            <a:extLst>
              <a:ext uri="{FF2B5EF4-FFF2-40B4-BE49-F238E27FC236}">
                <a16:creationId xmlns:a16="http://schemas.microsoft.com/office/drawing/2014/main" id="{06E866C8-47C7-4007-8D1F-7861515D64A8}"/>
              </a:ext>
            </a:extLst>
          </p:cNvPr>
          <p:cNvSpPr txBox="1"/>
          <p:nvPr/>
        </p:nvSpPr>
        <p:spPr>
          <a:xfrm>
            <a:off x="879258" y="149001"/>
            <a:ext cx="226857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E35"/>
                </a:solidFill>
                <a:effectLst/>
                <a:uLnTx/>
                <a:uFillTx/>
                <a:latin typeface="Century Gothic" panose="020F0302020204030204"/>
                <a:ea typeface="+mn-ea"/>
                <a:cs typeface="+mn-cs"/>
              </a:rPr>
              <a:t>Other free services</a:t>
            </a:r>
          </a:p>
        </p:txBody>
      </p:sp>
      <p:pic>
        <p:nvPicPr>
          <p:cNvPr id="2" name="Picture 1" descr="NECCC Logo ">
            <a:extLst>
              <a:ext uri="{FF2B5EF4-FFF2-40B4-BE49-F238E27FC236}">
                <a16:creationId xmlns:a16="http://schemas.microsoft.com/office/drawing/2014/main" id="{773DF00B-B80E-44BD-9EA7-63BCD91C52D7}"/>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166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8">
            <a:extLst>
              <a:ext uri="{FF2B5EF4-FFF2-40B4-BE49-F238E27FC236}">
                <a16:creationId xmlns:a16="http://schemas.microsoft.com/office/drawing/2014/main" id="{E5AF6DEB-5488-45DD-968A-E1E0958CD6E4}"/>
              </a:ext>
            </a:extLst>
          </p:cNvPr>
          <p:cNvSpPr>
            <a:spLocks noGrp="1"/>
          </p:cNvSpPr>
          <p:nvPr>
            <p:ph type="title"/>
          </p:nvPr>
        </p:nvSpPr>
        <p:spPr>
          <a:xfrm>
            <a:off x="635000" y="633875"/>
            <a:ext cx="4206240" cy="5596128"/>
          </a:xfrm>
        </p:spPr>
        <p:txBody>
          <a:bodyPr>
            <a:normAutofit/>
          </a:bodyPr>
          <a:lstStyle/>
          <a:p>
            <a:pPr algn="ctr"/>
            <a:r>
              <a:rPr lang="en-US" sz="3600" dirty="0">
                <a:solidFill>
                  <a:schemeClr val="tx1"/>
                </a:solidFill>
              </a:rPr>
              <a:t>Low-Cost</a:t>
            </a:r>
            <a:br>
              <a:rPr lang="en-US" sz="3600" dirty="0">
                <a:solidFill>
                  <a:schemeClr val="tx1"/>
                </a:solidFill>
              </a:rPr>
            </a:br>
            <a:r>
              <a:rPr lang="en-US" sz="3600" dirty="0">
                <a:solidFill>
                  <a:schemeClr val="tx1"/>
                </a:solidFill>
              </a:rPr>
              <a:t> Services</a:t>
            </a:r>
          </a:p>
        </p:txBody>
      </p:sp>
      <p:sp>
        <p:nvSpPr>
          <p:cNvPr id="9" name="Content Placeholder 16">
            <a:extLst>
              <a:ext uri="{FF2B5EF4-FFF2-40B4-BE49-F238E27FC236}">
                <a16:creationId xmlns:a16="http://schemas.microsoft.com/office/drawing/2014/main" id="{3480A202-87A4-48F5-80A1-C0B79A873C63}"/>
              </a:ext>
            </a:extLst>
          </p:cNvPr>
          <p:cNvSpPr>
            <a:spLocks noGrp="1"/>
          </p:cNvSpPr>
          <p:nvPr>
            <p:ph sz="half" idx="2"/>
          </p:nvPr>
        </p:nvSpPr>
        <p:spPr>
          <a:xfrm>
            <a:off x="5151121" y="633875"/>
            <a:ext cx="6400800" cy="5596128"/>
          </a:xfrm>
        </p:spPr>
        <p:txBody>
          <a:bodyPr rIns="182880" anchor="ctr">
            <a:normAutofit/>
          </a:bodyPr>
          <a:lstStyle/>
          <a:p>
            <a:pPr marL="274320" indent="-274320">
              <a:buNone/>
            </a:pPr>
            <a:endParaRPr lang="en-US" sz="2000" dirty="0">
              <a:solidFill>
                <a:srgbClr val="191919"/>
              </a:solidFill>
            </a:endParaRPr>
          </a:p>
          <a:p>
            <a:pPr marL="274320" indent="-274320">
              <a:buNone/>
            </a:pPr>
            <a:r>
              <a:rPr lang="en-US" sz="2000" b="1" dirty="0">
                <a:solidFill>
                  <a:srgbClr val="FF0000"/>
                </a:solidFill>
              </a:rPr>
              <a:t>Electronic Interclub Competition (Digital)</a:t>
            </a:r>
            <a:br>
              <a:rPr lang="en-US" sz="2000" dirty="0">
                <a:solidFill>
                  <a:srgbClr val="191919"/>
                </a:solidFill>
              </a:rPr>
            </a:br>
            <a:r>
              <a:rPr lang="en-US" sz="2000" dirty="0">
                <a:solidFill>
                  <a:srgbClr val="191919"/>
                </a:solidFill>
              </a:rPr>
              <a:t>$5 per category, $10 for both Pictorial (Open) and Nature</a:t>
            </a:r>
            <a:br>
              <a:rPr lang="en-US" sz="2000" dirty="0">
                <a:solidFill>
                  <a:srgbClr val="191919"/>
                </a:solidFill>
              </a:rPr>
            </a:br>
            <a:r>
              <a:rPr lang="en-US" i="1" dirty="0"/>
              <a:t>#10 Electronic Interclub Competition (Digital)</a:t>
            </a:r>
          </a:p>
          <a:p>
            <a:pPr marL="274320" indent="-274320">
              <a:buNone/>
            </a:pPr>
            <a:endParaRPr lang="en-US" i="1" dirty="0"/>
          </a:p>
          <a:p>
            <a:pPr marL="274320" indent="-274320">
              <a:buNone/>
            </a:pPr>
            <a:r>
              <a:rPr lang="en-US" sz="2000" b="1" dirty="0">
                <a:solidFill>
                  <a:srgbClr val="FF0000"/>
                </a:solidFill>
              </a:rPr>
              <a:t>NECCC Conference Courtesy Enrollment</a:t>
            </a:r>
            <a:br>
              <a:rPr lang="en-US" sz="1600" b="1" dirty="0">
                <a:solidFill>
                  <a:srgbClr val="FF0000"/>
                </a:solidFill>
              </a:rPr>
            </a:br>
            <a:r>
              <a:rPr lang="en-US" sz="1600" dirty="0">
                <a:solidFill>
                  <a:srgbClr val="191919"/>
                </a:solidFill>
              </a:rPr>
              <a:t>For a first-time attendee from your club with a $40 co-pay</a:t>
            </a:r>
            <a:br>
              <a:rPr lang="en-US" sz="1600" dirty="0">
                <a:solidFill>
                  <a:srgbClr val="191919"/>
                </a:solidFill>
              </a:rPr>
            </a:br>
            <a:r>
              <a:rPr lang="en-US" i="1" dirty="0"/>
              <a:t>#5 Application for Courtesy Enrollment</a:t>
            </a:r>
          </a:p>
          <a:p>
            <a:pPr marL="274320" indent="-274320">
              <a:buNone/>
            </a:pPr>
            <a:endParaRPr lang="en-US" i="1" dirty="0"/>
          </a:p>
          <a:p>
            <a:pPr marL="274320" indent="-274320">
              <a:buNone/>
            </a:pPr>
            <a:endParaRPr lang="en-US" sz="2000" b="1" dirty="0">
              <a:solidFill>
                <a:srgbClr val="FF0000"/>
              </a:solidFill>
            </a:endParaRPr>
          </a:p>
        </p:txBody>
      </p:sp>
      <p:pic>
        <p:nvPicPr>
          <p:cNvPr id="2" name="Picture 1" descr="NECCC Logo ">
            <a:extLst>
              <a:ext uri="{FF2B5EF4-FFF2-40B4-BE49-F238E27FC236}">
                <a16:creationId xmlns:a16="http://schemas.microsoft.com/office/drawing/2014/main" id="{D055151D-3ABC-4B6D-B42A-9BE3F7B92B61}"/>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526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6ED98-25A1-41ED-B6E4-E2AD79BB1BC1}"/>
              </a:ext>
            </a:extLst>
          </p:cNvPr>
          <p:cNvSpPr>
            <a:spLocks noGrp="1"/>
          </p:cNvSpPr>
          <p:nvPr>
            <p:ph type="title"/>
          </p:nvPr>
        </p:nvSpPr>
        <p:spPr>
          <a:xfrm>
            <a:off x="635000" y="633875"/>
            <a:ext cx="4206240" cy="5590249"/>
          </a:xfrm>
        </p:spPr>
        <p:txBody>
          <a:bodyPr>
            <a:noAutofit/>
          </a:bodyPr>
          <a:lstStyle/>
          <a:p>
            <a:pPr>
              <a:lnSpc>
                <a:spcPct val="100000"/>
              </a:lnSpc>
            </a:pPr>
            <a:r>
              <a:rPr lang="en-US" sz="3600" dirty="0">
                <a:solidFill>
                  <a:srgbClr val="191919"/>
                </a:solidFill>
                <a:latin typeface="+mn-lt"/>
              </a:rPr>
              <a:t>Services currently on Hiatus due to COVID-19</a:t>
            </a:r>
          </a:p>
        </p:txBody>
      </p:sp>
      <p:sp>
        <p:nvSpPr>
          <p:cNvPr id="3" name="Content Placeholder 2">
            <a:extLst>
              <a:ext uri="{FF2B5EF4-FFF2-40B4-BE49-F238E27FC236}">
                <a16:creationId xmlns:a16="http://schemas.microsoft.com/office/drawing/2014/main" id="{C5E3AAA2-A006-4C91-8332-9611D81109EB}"/>
              </a:ext>
            </a:extLst>
          </p:cNvPr>
          <p:cNvSpPr>
            <a:spLocks noGrp="1"/>
          </p:cNvSpPr>
          <p:nvPr>
            <p:ph sz="half" idx="2"/>
          </p:nvPr>
        </p:nvSpPr>
        <p:spPr/>
        <p:txBody>
          <a:bodyPr>
            <a:normAutofit/>
          </a:bodyPr>
          <a:lstStyle/>
          <a:p>
            <a:pPr>
              <a:lnSpc>
                <a:spcPct val="100000"/>
              </a:lnSpc>
            </a:pPr>
            <a:r>
              <a:rPr lang="en-US" sz="2400" b="1" dirty="0">
                <a:solidFill>
                  <a:srgbClr val="191919"/>
                </a:solidFill>
              </a:rPr>
              <a:t>Print Competitions</a:t>
            </a:r>
          </a:p>
          <a:p>
            <a:pPr>
              <a:lnSpc>
                <a:spcPct val="100000"/>
              </a:lnSpc>
            </a:pPr>
            <a:r>
              <a:rPr lang="en-US" sz="2400" b="1" dirty="0">
                <a:solidFill>
                  <a:srgbClr val="191919"/>
                </a:solidFill>
              </a:rPr>
              <a:t>Print Circuits</a:t>
            </a:r>
          </a:p>
          <a:p>
            <a:pPr>
              <a:lnSpc>
                <a:spcPct val="100000"/>
              </a:lnSpc>
            </a:pPr>
            <a:r>
              <a:rPr lang="en-US" sz="2400" b="1" dirty="0">
                <a:solidFill>
                  <a:srgbClr val="191919"/>
                </a:solidFill>
              </a:rPr>
              <a:t>In-person NECCC presentations</a:t>
            </a:r>
          </a:p>
        </p:txBody>
      </p:sp>
      <p:pic>
        <p:nvPicPr>
          <p:cNvPr id="5" name="Picture 4" descr="NECCC Logo ">
            <a:extLst>
              <a:ext uri="{FF2B5EF4-FFF2-40B4-BE49-F238E27FC236}">
                <a16:creationId xmlns:a16="http://schemas.microsoft.com/office/drawing/2014/main" id="{7683F2A1-9E77-469E-955A-1BF7FB2B80C0}"/>
              </a:ext>
            </a:extLst>
          </p:cNvPr>
          <p:cNvPicPr>
            <a:picLocks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783202" y="5327373"/>
            <a:ext cx="755375" cy="7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9058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a:extLst>
              <a:ext uri="{FF2B5EF4-FFF2-40B4-BE49-F238E27FC236}">
                <a16:creationId xmlns:a16="http://schemas.microsoft.com/office/drawing/2014/main" id="{43CC6582-44D0-41AC-9D3D-C4F34E48ACCF}"/>
              </a:ext>
            </a:extLst>
          </p:cNvPr>
          <p:cNvPicPr>
            <a:picLocks noChangeAspect="1"/>
          </p:cNvPicPr>
          <p:nvPr/>
        </p:nvPicPr>
        <p:blipFill>
          <a:blip r:embed="rId2"/>
          <a:stretch/>
        </p:blipFill>
        <p:spPr>
          <a:xfrm>
            <a:off x="7897008" y="1969293"/>
            <a:ext cx="2919413" cy="2919413"/>
          </a:xfrm>
          <a:prstGeom prst="rect">
            <a:avLst/>
          </a:prstGeom>
          <a:noFill/>
        </p:spPr>
      </p:pic>
      <p:sp>
        <p:nvSpPr>
          <p:cNvPr id="3" name="Content Placeholder 2">
            <a:extLst>
              <a:ext uri="{FF2B5EF4-FFF2-40B4-BE49-F238E27FC236}">
                <a16:creationId xmlns:a16="http://schemas.microsoft.com/office/drawing/2014/main" id="{C5E3AAA2-A006-4C91-8332-9611D81109EB}"/>
              </a:ext>
            </a:extLst>
          </p:cNvPr>
          <p:cNvSpPr>
            <a:spLocks noGrp="1"/>
          </p:cNvSpPr>
          <p:nvPr>
            <p:ph type="body" sz="half" idx="2"/>
          </p:nvPr>
        </p:nvSpPr>
        <p:spPr>
          <a:xfrm>
            <a:off x="1765191" y="1912288"/>
            <a:ext cx="5697108" cy="3646295"/>
          </a:xfrm>
        </p:spPr>
        <p:txBody>
          <a:bodyPr anchor="ctr">
            <a:normAutofit/>
          </a:bodyPr>
          <a:lstStyle/>
          <a:p>
            <a:pPr marL="0" indent="0">
              <a:lnSpc>
                <a:spcPct val="90000"/>
              </a:lnSpc>
              <a:buNone/>
            </a:pPr>
            <a:r>
              <a:rPr lang="en-US" sz="2800" b="1" dirty="0">
                <a:solidFill>
                  <a:schemeClr val="bg1"/>
                </a:solidFill>
              </a:rPr>
              <a:t>We all have to be a bit more creative these days, </a:t>
            </a:r>
            <a:br>
              <a:rPr lang="en-US" sz="2800" b="1" dirty="0">
                <a:solidFill>
                  <a:schemeClr val="bg1"/>
                </a:solidFill>
              </a:rPr>
            </a:br>
            <a:r>
              <a:rPr lang="en-US" sz="2800" b="1" dirty="0">
                <a:solidFill>
                  <a:schemeClr val="bg1"/>
                </a:solidFill>
              </a:rPr>
              <a:t>but together</a:t>
            </a:r>
            <a:br>
              <a:rPr lang="en-US" sz="2800" b="1" dirty="0">
                <a:solidFill>
                  <a:schemeClr val="bg1"/>
                </a:solidFill>
              </a:rPr>
            </a:br>
            <a:r>
              <a:rPr lang="en-US" sz="2800" b="1" dirty="0">
                <a:solidFill>
                  <a:schemeClr val="bg1"/>
                </a:solidFill>
              </a:rPr>
              <a:t>we are stronger than ever! </a:t>
            </a:r>
          </a:p>
          <a:p>
            <a:pPr marL="0" indent="0">
              <a:lnSpc>
                <a:spcPct val="90000"/>
              </a:lnSpc>
              <a:buNone/>
            </a:pPr>
            <a:endParaRPr lang="en-US" sz="1100" b="1" dirty="0"/>
          </a:p>
          <a:p>
            <a:pPr marL="0" indent="0">
              <a:lnSpc>
                <a:spcPct val="90000"/>
              </a:lnSpc>
              <a:buNone/>
            </a:pPr>
            <a:endParaRPr lang="en-US" sz="1100" b="1" dirty="0"/>
          </a:p>
        </p:txBody>
      </p:sp>
      <p:sp>
        <p:nvSpPr>
          <p:cNvPr id="2" name="Title 1">
            <a:extLst>
              <a:ext uri="{FF2B5EF4-FFF2-40B4-BE49-F238E27FC236}">
                <a16:creationId xmlns:a16="http://schemas.microsoft.com/office/drawing/2014/main" id="{0846ED98-25A1-41ED-B6E4-E2AD79BB1BC1}"/>
              </a:ext>
            </a:extLst>
          </p:cNvPr>
          <p:cNvSpPr>
            <a:spLocks noGrp="1"/>
          </p:cNvSpPr>
          <p:nvPr>
            <p:ph type="title"/>
          </p:nvPr>
        </p:nvSpPr>
        <p:spPr>
          <a:xfrm>
            <a:off x="632129" y="1268337"/>
            <a:ext cx="10929068" cy="587584"/>
          </a:xfrm>
        </p:spPr>
        <p:txBody>
          <a:bodyPr anchor="ctr">
            <a:noAutofit/>
          </a:bodyPr>
          <a:lstStyle/>
          <a:p>
            <a:pPr algn="ctr"/>
            <a:r>
              <a:rPr lang="en-US" sz="4000" b="1" dirty="0">
                <a:solidFill>
                  <a:schemeClr val="bg1"/>
                </a:solidFill>
              </a:rPr>
              <a:t>NECCC is Supporting Member Clubs</a:t>
            </a:r>
            <a:br>
              <a:rPr lang="en-US" sz="4000" dirty="0">
                <a:solidFill>
                  <a:schemeClr val="bg1"/>
                </a:solidFill>
              </a:rPr>
            </a:br>
            <a:endParaRPr lang="en-US" sz="4000" dirty="0">
              <a:solidFill>
                <a:schemeClr val="bg1"/>
              </a:solidFill>
            </a:endParaRPr>
          </a:p>
        </p:txBody>
      </p:sp>
    </p:spTree>
    <p:extLst>
      <p:ext uri="{BB962C8B-B14F-4D97-AF65-F5344CB8AC3E}">
        <p14:creationId xmlns:p14="http://schemas.microsoft.com/office/powerpoint/2010/main" val="3889089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B103DA-ACC1-4587-8EB0-D129B085F347}"/>
              </a:ext>
            </a:extLst>
          </p:cNvPr>
          <p:cNvSpPr>
            <a:spLocks noGrp="1"/>
          </p:cNvSpPr>
          <p:nvPr>
            <p:ph type="title"/>
          </p:nvPr>
        </p:nvSpPr>
        <p:spPr>
          <a:xfrm>
            <a:off x="1371600" y="81117"/>
            <a:ext cx="9601200" cy="1485900"/>
          </a:xfrm>
        </p:spPr>
        <p:txBody>
          <a:bodyPr/>
          <a:lstStyle/>
          <a:p>
            <a:r>
              <a:rPr lang="en-US" b="1" dirty="0">
                <a:solidFill>
                  <a:schemeClr val="tx1"/>
                </a:solidFill>
              </a:rPr>
              <a:t>Open discussion on what is working or not working at their clubs</a:t>
            </a:r>
          </a:p>
        </p:txBody>
      </p:sp>
      <p:sp>
        <p:nvSpPr>
          <p:cNvPr id="7" name="TextBox 6">
            <a:extLst>
              <a:ext uri="{FF2B5EF4-FFF2-40B4-BE49-F238E27FC236}">
                <a16:creationId xmlns:a16="http://schemas.microsoft.com/office/drawing/2014/main" id="{1CE4B4A0-7541-498B-ADBD-31D31907A796}"/>
              </a:ext>
            </a:extLst>
          </p:cNvPr>
          <p:cNvSpPr txBox="1"/>
          <p:nvPr/>
        </p:nvSpPr>
        <p:spPr>
          <a:xfrm>
            <a:off x="1371599" y="1096579"/>
            <a:ext cx="10573790" cy="584775"/>
          </a:xfrm>
          <a:prstGeom prst="rect">
            <a:avLst/>
          </a:prstGeom>
          <a:noFill/>
        </p:spPr>
        <p:txBody>
          <a:bodyPr wrap="square">
            <a:spAutoFit/>
          </a:bodyPr>
          <a:lstStyle/>
          <a:p>
            <a:pPr marL="1280160" marR="0" lvl="0" indent="-1097280" algn="l" defTabSz="4572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dirty="0">
                <a:ln>
                  <a:noFill/>
                </a:ln>
                <a:solidFill>
                  <a:srgbClr val="297FD5"/>
                </a:solidFill>
                <a:effectLst/>
                <a:uLnTx/>
                <a:uFillTx/>
                <a:latin typeface="Source Sans Pro" panose="020B0503030403020204" pitchFamily="34" charset="0"/>
                <a:ea typeface="+mn-ea"/>
                <a:cs typeface="+mn-cs"/>
              </a:rPr>
              <a:t> </a:t>
            </a:r>
          </a:p>
        </p:txBody>
      </p:sp>
      <p:sp>
        <p:nvSpPr>
          <p:cNvPr id="6" name="TextBox 5">
            <a:extLst>
              <a:ext uri="{FF2B5EF4-FFF2-40B4-BE49-F238E27FC236}">
                <a16:creationId xmlns:a16="http://schemas.microsoft.com/office/drawing/2014/main" id="{852163B9-8129-404B-BC27-E9D8715712CD}"/>
              </a:ext>
            </a:extLst>
          </p:cNvPr>
          <p:cNvSpPr txBox="1"/>
          <p:nvPr/>
        </p:nvSpPr>
        <p:spPr>
          <a:xfrm>
            <a:off x="856210" y="1454728"/>
            <a:ext cx="11213870" cy="4936351"/>
          </a:xfrm>
          <a:prstGeom prst="rect">
            <a:avLst/>
          </a:prstGeom>
          <a:noFill/>
        </p:spPr>
        <p:txBody>
          <a:bodyPr wrap="square">
            <a:spAutoFit/>
          </a:bodyPr>
          <a:lstStyle/>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When are in-person meetings resuming</a:t>
            </a:r>
          </a:p>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Is membership up or down (fees – up, down, not collecting </a:t>
            </a:r>
            <a:r>
              <a:rPr lang="en-US" sz="3200" dirty="0">
                <a:solidFill>
                  <a:srgbClr val="000000"/>
                </a:solidFill>
                <a:latin typeface="Source Sans Pro" panose="020B0503030403020204" pitchFamily="34" charset="0"/>
              </a:rPr>
              <a:t>…)</a:t>
            </a:r>
            <a:endParaRPr lang="en-US" sz="3200" b="0" i="0" dirty="0">
              <a:solidFill>
                <a:srgbClr val="000000"/>
              </a:solidFill>
              <a:effectLst/>
              <a:latin typeface="Source Sans Pro" panose="020B0503030403020204" pitchFamily="34" charset="0"/>
            </a:endParaRPr>
          </a:p>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Is attendance at competition and programs up or down</a:t>
            </a:r>
          </a:p>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Fundraising opportunities – Liz </a:t>
            </a:r>
            <a:r>
              <a:rPr lang="en-US" sz="3200" b="0" i="0" dirty="0" err="1">
                <a:solidFill>
                  <a:srgbClr val="000000"/>
                </a:solidFill>
                <a:effectLst/>
                <a:latin typeface="Source Sans Pro" panose="020B0503030403020204" pitchFamily="34" charset="0"/>
              </a:rPr>
              <a:t>Champeon</a:t>
            </a:r>
            <a:r>
              <a:rPr lang="en-US" sz="3200" b="0" i="0" dirty="0">
                <a:solidFill>
                  <a:srgbClr val="000000"/>
                </a:solidFill>
                <a:effectLst/>
                <a:latin typeface="Source Sans Pro" panose="020B0503030403020204" pitchFamily="34" charset="0"/>
              </a:rPr>
              <a:t>, Eastern Maine Camera Club</a:t>
            </a:r>
          </a:p>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What have you tried that is working</a:t>
            </a:r>
          </a:p>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What have you tried that is not helping</a:t>
            </a:r>
          </a:p>
          <a:p>
            <a:pPr marL="514350" indent="-514350">
              <a:lnSpc>
                <a:spcPct val="110000"/>
              </a:lnSpc>
              <a:buFont typeface="+mj-lt"/>
              <a:buAutoNum type="arabicPeriod"/>
            </a:pPr>
            <a:r>
              <a:rPr lang="en-US" sz="3200" b="0" i="0" dirty="0">
                <a:solidFill>
                  <a:srgbClr val="000000"/>
                </a:solidFill>
                <a:effectLst/>
                <a:latin typeface="Source Sans Pro" panose="020B0503030403020204" pitchFamily="34" charset="0"/>
              </a:rPr>
              <a:t>Using phone photography to recruit new members</a:t>
            </a:r>
          </a:p>
          <a:p>
            <a:pPr marL="514350" indent="-514350">
              <a:lnSpc>
                <a:spcPct val="110000"/>
              </a:lnSpc>
              <a:buFont typeface="+mj-lt"/>
              <a:buAutoNum type="arabicPeriod"/>
            </a:pPr>
            <a:r>
              <a:rPr lang="en-US" sz="3200" dirty="0">
                <a:solidFill>
                  <a:srgbClr val="000000"/>
                </a:solidFill>
                <a:latin typeface="Source Sans Pro" panose="020B0503030403020204" pitchFamily="34" charset="0"/>
              </a:rPr>
              <a:t>What else?</a:t>
            </a:r>
            <a:endParaRPr lang="en-US" sz="3200" dirty="0"/>
          </a:p>
        </p:txBody>
      </p:sp>
    </p:spTree>
    <p:extLst>
      <p:ext uri="{BB962C8B-B14F-4D97-AF65-F5344CB8AC3E}">
        <p14:creationId xmlns:p14="http://schemas.microsoft.com/office/powerpoint/2010/main" val="2884447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When are in-person meetings resuming?</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a:lstStyle/>
          <a:p>
            <a:r>
              <a:rPr lang="en-US" sz="1800" dirty="0">
                <a:latin typeface="Calibri" panose="020F0502020204030204" pitchFamily="34" charset="0"/>
                <a:cs typeface="Calibri" panose="020F0502020204030204" pitchFamily="34" charset="0"/>
              </a:rPr>
              <a:t>Wallingford Camera Club is not resuming in-person anytime soon.  We meet at a conference center at a hospital.</a:t>
            </a:r>
          </a:p>
          <a:p>
            <a:r>
              <a:rPr lang="en-US" sz="1800" dirty="0">
                <a:latin typeface="Calibri" panose="020F0502020204030204" pitchFamily="34" charset="0"/>
                <a:cs typeface="Calibri" panose="020F0502020204030204" pitchFamily="34" charset="0"/>
              </a:rPr>
              <a:t>Boston Camera Club - There is no timetable in place – it depends on the status of the virus</a:t>
            </a:r>
          </a:p>
        </p:txBody>
      </p:sp>
      <p:sp>
        <p:nvSpPr>
          <p:cNvPr id="10" name="Text Placeholder 9">
            <a:extLst>
              <a:ext uri="{FF2B5EF4-FFF2-40B4-BE49-F238E27FC236}">
                <a16:creationId xmlns:a16="http://schemas.microsoft.com/office/drawing/2014/main" id="{6C38106B-B5B6-491F-904A-180CBD3B3CF0}"/>
              </a:ext>
            </a:extLst>
          </p:cNvPr>
          <p:cNvSpPr>
            <a:spLocks noGrp="1"/>
          </p:cNvSpPr>
          <p:nvPr>
            <p:ph type="body" idx="13"/>
          </p:nvPr>
        </p:nvSpPr>
        <p:spPr>
          <a:solidFill>
            <a:srgbClr val="FFFF00"/>
          </a:solidFill>
        </p:spPr>
        <p:txBody>
          <a:bodyPr/>
          <a:lstStyle/>
          <a:p>
            <a:r>
              <a:rPr lang="en-US" dirty="0"/>
              <a:t>See poll question</a:t>
            </a:r>
          </a:p>
        </p:txBody>
      </p:sp>
    </p:spTree>
    <p:extLst>
      <p:ext uri="{BB962C8B-B14F-4D97-AF65-F5344CB8AC3E}">
        <p14:creationId xmlns:p14="http://schemas.microsoft.com/office/powerpoint/2010/main" val="140112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Is membership up or down &amp; fee structure?</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4243892"/>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Wallingford - Membership is down, but new members have joined.  We are collecting same fees we had last year since we had just increased them recently. Programs don’t need membership. Facebook and Instagram. 1 joined. Facebook public viewing, members for comments</a:t>
            </a:r>
          </a:p>
          <a:p>
            <a:r>
              <a:rPr lang="en-US" sz="1800" dirty="0">
                <a:latin typeface="Calibri" panose="020F0502020204030204" pitchFamily="34" charset="0"/>
                <a:cs typeface="Calibri" panose="020F0502020204030204" pitchFamily="34" charset="0"/>
              </a:rPr>
              <a:t>Boston - Our attendance since going online has significantly increased</a:t>
            </a:r>
          </a:p>
          <a:p>
            <a:r>
              <a:rPr lang="en-US" sz="1800" dirty="0">
                <a:latin typeface="Calibri" panose="020F0502020204030204" pitchFamily="34" charset="0"/>
                <a:cs typeface="Calibri" panose="020F0502020204030204" pitchFamily="34" charset="0"/>
              </a:rPr>
              <a:t>Boston - At certain times we have suggested “Members Bring a Friend” to a meeting.  We have gained a few members with this program. Provide friend contact info, </a:t>
            </a:r>
          </a:p>
          <a:p>
            <a:r>
              <a:rPr lang="en-US" sz="1800" dirty="0">
                <a:latin typeface="Calibri" panose="020F0502020204030204" pitchFamily="34" charset="0"/>
                <a:cs typeface="Calibri" panose="020F0502020204030204" pitchFamily="34" charset="0"/>
              </a:rPr>
              <a:t>Boston - TRIAL/GUEST membership – on the membership page of the website, one can request a 1-month Guest Membership.  Watch weekly Competition  and programs</a:t>
            </a:r>
          </a:p>
          <a:p>
            <a:r>
              <a:rPr lang="en-US" sz="1800" dirty="0">
                <a:latin typeface="Calibri" panose="020F0502020204030204" pitchFamily="34" charset="0"/>
                <a:cs typeface="Calibri" panose="020F0502020204030204" pitchFamily="34" charset="0"/>
              </a:rPr>
              <a:t>Jim D. local newspaper announcements, announcing upcoming meeting  - 4 people contacted, 3 joined, digital </a:t>
            </a:r>
          </a:p>
          <a:p>
            <a:r>
              <a:rPr lang="en-US" sz="1800" dirty="0">
                <a:latin typeface="Calibri" panose="020F0502020204030204" pitchFamily="34" charset="0"/>
                <a:cs typeface="Calibri" panose="020F0502020204030204" pitchFamily="34" charset="0"/>
              </a:rPr>
              <a:t>Sue M - newspaper with description of club, generated 3 or 4 members </a:t>
            </a:r>
          </a:p>
          <a:p>
            <a:r>
              <a:rPr lang="en-US" sz="1800" dirty="0">
                <a:latin typeface="Calibri" panose="020F0502020204030204" pitchFamily="34" charset="0"/>
                <a:cs typeface="Calibri" panose="020F0502020204030204" pitchFamily="34" charset="0"/>
              </a:rPr>
              <a:t>Rhonda C - scavenger hunts with guest memberships to enter hunt competition, programs open, interested people can request ability to comments</a:t>
            </a:r>
          </a:p>
          <a:p>
            <a:endParaRPr lang="en-US" sz="1800" dirty="0">
              <a:latin typeface="Calibri" panose="020F0502020204030204" pitchFamily="34" charset="0"/>
              <a:cs typeface="Calibri" panose="020F0502020204030204" pitchFamily="34" charset="0"/>
            </a:endParaRPr>
          </a:p>
        </p:txBody>
      </p:sp>
      <p:sp>
        <p:nvSpPr>
          <p:cNvPr id="10" name="Text Placeholder 9">
            <a:extLst>
              <a:ext uri="{FF2B5EF4-FFF2-40B4-BE49-F238E27FC236}">
                <a16:creationId xmlns:a16="http://schemas.microsoft.com/office/drawing/2014/main" id="{6C38106B-B5B6-491F-904A-180CBD3B3CF0}"/>
              </a:ext>
            </a:extLst>
          </p:cNvPr>
          <p:cNvSpPr>
            <a:spLocks noGrp="1"/>
          </p:cNvSpPr>
          <p:nvPr>
            <p:ph type="body" idx="13"/>
          </p:nvPr>
        </p:nvSpPr>
        <p:spPr>
          <a:solidFill>
            <a:srgbClr val="FFFF00"/>
          </a:solidFill>
        </p:spPr>
        <p:txBody>
          <a:bodyPr/>
          <a:lstStyle/>
          <a:p>
            <a:r>
              <a:rPr lang="en-US" dirty="0"/>
              <a:t>See poll question</a:t>
            </a:r>
          </a:p>
        </p:txBody>
      </p:sp>
    </p:spTree>
    <p:extLst>
      <p:ext uri="{BB962C8B-B14F-4D97-AF65-F5344CB8AC3E}">
        <p14:creationId xmlns:p14="http://schemas.microsoft.com/office/powerpoint/2010/main" val="293845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Is attendance at competitions up or down …?</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Wallingford - Competition attendance is down. </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New Haven - attendance higher</a:t>
            </a:r>
          </a:p>
          <a:p>
            <a:r>
              <a:rPr lang="en-US" sz="1800" dirty="0">
                <a:latin typeface="Calibri" panose="020F0502020204030204" pitchFamily="34" charset="0"/>
                <a:cs typeface="Calibri" panose="020F0502020204030204" pitchFamily="34" charset="0"/>
              </a:rPr>
              <a:t>Alan K. less members, same photos</a:t>
            </a:r>
          </a:p>
          <a:p>
            <a:r>
              <a:rPr lang="en-US" sz="1800" dirty="0">
                <a:latin typeface="Calibri" panose="020F0502020204030204" pitchFamily="34" charset="0"/>
                <a:cs typeface="Calibri" panose="020F0502020204030204" pitchFamily="34" charset="0"/>
              </a:rPr>
              <a:t>Jim D. </a:t>
            </a:r>
          </a:p>
        </p:txBody>
      </p:sp>
      <p:sp>
        <p:nvSpPr>
          <p:cNvPr id="10" name="Text Placeholder 9">
            <a:extLst>
              <a:ext uri="{FF2B5EF4-FFF2-40B4-BE49-F238E27FC236}">
                <a16:creationId xmlns:a16="http://schemas.microsoft.com/office/drawing/2014/main" id="{6C38106B-B5B6-491F-904A-180CBD3B3CF0}"/>
              </a:ext>
            </a:extLst>
          </p:cNvPr>
          <p:cNvSpPr>
            <a:spLocks noGrp="1"/>
          </p:cNvSpPr>
          <p:nvPr>
            <p:ph type="body" idx="13"/>
          </p:nvPr>
        </p:nvSpPr>
        <p:spPr>
          <a:solidFill>
            <a:srgbClr val="FFFF00"/>
          </a:solidFill>
        </p:spPr>
        <p:txBody>
          <a:bodyPr/>
          <a:lstStyle/>
          <a:p>
            <a:r>
              <a:rPr lang="en-US" dirty="0"/>
              <a:t>See poll question</a:t>
            </a:r>
          </a:p>
        </p:txBody>
      </p:sp>
    </p:spTree>
    <p:extLst>
      <p:ext uri="{BB962C8B-B14F-4D97-AF65-F5344CB8AC3E}">
        <p14:creationId xmlns:p14="http://schemas.microsoft.com/office/powerpoint/2010/main" val="2062624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Is attendance at programs up or down …</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Wallingford - Programs had some new prospective members although regular member attendance was probably down.</a:t>
            </a:r>
          </a:p>
          <a:p>
            <a:endParaRPr lang="en-US" sz="18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Liz - Could be  - connectivity,  Linda joining, Cell phone photography, Mark hands on, </a:t>
            </a:r>
          </a:p>
          <a:p>
            <a:r>
              <a:rPr lang="en-US" sz="1800" dirty="0">
                <a:latin typeface="Calibri" panose="020F0502020204030204" pitchFamily="34" charset="0"/>
                <a:cs typeface="Calibri" panose="020F0502020204030204" pitchFamily="34" charset="0"/>
              </a:rPr>
              <a:t>Janet - </a:t>
            </a:r>
            <a:r>
              <a:rPr lang="en-US" sz="1800" dirty="0" err="1">
                <a:latin typeface="Calibri" panose="020F0502020204030204" pitchFamily="34" charset="0"/>
                <a:cs typeface="Calibri" panose="020F0502020204030204" pitchFamily="34" charset="0"/>
              </a:rPr>
              <a:t>canberry</a:t>
            </a:r>
            <a:r>
              <a:rPr lang="en-US" sz="1800" dirty="0">
                <a:latin typeface="Calibri" panose="020F0502020204030204" pitchFamily="34" charset="0"/>
                <a:cs typeface="Calibri" panose="020F0502020204030204" pitchFamily="34" charset="0"/>
              </a:rPr>
              <a:t> camera club, 15 members, change from night time to daytime club, small field trips, , holiday scavenger hunts, </a:t>
            </a:r>
          </a:p>
          <a:p>
            <a:r>
              <a:rPr lang="en-US" sz="1800" dirty="0">
                <a:latin typeface="Calibri" panose="020F0502020204030204" pitchFamily="34" charset="0"/>
                <a:cs typeface="Calibri" panose="020F0502020204030204" pitchFamily="34" charset="0"/>
              </a:rPr>
              <a:t>Linda - monthly challenging </a:t>
            </a:r>
          </a:p>
          <a:p>
            <a:r>
              <a:rPr lang="en-US" sz="1800" dirty="0">
                <a:latin typeface="Calibri" panose="020F0502020204030204" pitchFamily="34" charset="0"/>
                <a:cs typeface="Calibri" panose="020F0502020204030204" pitchFamily="34" charset="0"/>
              </a:rPr>
              <a:t>Jim - leaders and learners, </a:t>
            </a:r>
          </a:p>
          <a:p>
            <a:r>
              <a:rPr lang="en-US" sz="1800" dirty="0">
                <a:latin typeface="Calibri" panose="020F0502020204030204" pitchFamily="34" charset="0"/>
                <a:cs typeface="Calibri" panose="020F0502020204030204" pitchFamily="34" charset="0"/>
              </a:rPr>
              <a:t>Michael K - somebody don’t want virtual, “gear groups”, </a:t>
            </a:r>
            <a:r>
              <a:rPr lang="en-US" sz="1800" dirty="0" err="1">
                <a:latin typeface="Calibri" panose="020F0502020204030204" pitchFamily="34" charset="0"/>
                <a:cs typeface="Calibri" panose="020F0502020204030204" pitchFamily="34" charset="0"/>
              </a:rPr>
              <a:t>independly</a:t>
            </a:r>
            <a:r>
              <a:rPr lang="en-US" sz="1800" dirty="0">
                <a:latin typeface="Calibri" panose="020F0502020204030204" pitchFamily="34" charset="0"/>
                <a:cs typeface="Calibri" panose="020F0502020204030204" pitchFamily="34" charset="0"/>
              </a:rPr>
              <a:t> run</a:t>
            </a:r>
          </a:p>
          <a:p>
            <a:endParaRPr lang="en-US" sz="1800" dirty="0">
              <a:latin typeface="Calibri" panose="020F0502020204030204" pitchFamily="34" charset="0"/>
              <a:cs typeface="Calibri" panose="020F0502020204030204" pitchFamily="34" charset="0"/>
            </a:endParaRPr>
          </a:p>
        </p:txBody>
      </p:sp>
      <p:sp>
        <p:nvSpPr>
          <p:cNvPr id="10" name="Text Placeholder 9">
            <a:extLst>
              <a:ext uri="{FF2B5EF4-FFF2-40B4-BE49-F238E27FC236}">
                <a16:creationId xmlns:a16="http://schemas.microsoft.com/office/drawing/2014/main" id="{6C38106B-B5B6-491F-904A-180CBD3B3CF0}"/>
              </a:ext>
            </a:extLst>
          </p:cNvPr>
          <p:cNvSpPr>
            <a:spLocks noGrp="1"/>
          </p:cNvSpPr>
          <p:nvPr>
            <p:ph type="body" idx="13"/>
          </p:nvPr>
        </p:nvSpPr>
        <p:spPr>
          <a:solidFill>
            <a:srgbClr val="FFFF00"/>
          </a:solidFill>
        </p:spPr>
        <p:txBody>
          <a:bodyPr/>
          <a:lstStyle/>
          <a:p>
            <a:r>
              <a:rPr lang="en-US" dirty="0"/>
              <a:t>See poll question</a:t>
            </a:r>
          </a:p>
        </p:txBody>
      </p:sp>
    </p:spTree>
    <p:extLst>
      <p:ext uri="{BB962C8B-B14F-4D97-AF65-F5344CB8AC3E}">
        <p14:creationId xmlns:p14="http://schemas.microsoft.com/office/powerpoint/2010/main" val="149173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Fundraising opportunities?</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Liz </a:t>
            </a:r>
            <a:r>
              <a:rPr lang="en-US" sz="1800" dirty="0" err="1">
                <a:latin typeface="Calibri" panose="020F0502020204030204" pitchFamily="34" charset="0"/>
                <a:cs typeface="Calibri" panose="020F0502020204030204" pitchFamily="34" charset="0"/>
              </a:rPr>
              <a:t>Champeon</a:t>
            </a:r>
            <a:r>
              <a:rPr lang="en-US" sz="1800" dirty="0">
                <a:latin typeface="Calibri" panose="020F0502020204030204" pitchFamily="34" charset="0"/>
                <a:cs typeface="Calibri" panose="020F0502020204030204" pitchFamily="34" charset="0"/>
              </a:rPr>
              <a:t>, Eastern Maine Camera Club has some thoughts</a:t>
            </a:r>
          </a:p>
          <a:p>
            <a:pPr lvl="1"/>
            <a:r>
              <a:rPr lang="en-US" sz="1800" dirty="0">
                <a:latin typeface="Calibri" panose="020F0502020204030204" pitchFamily="34" charset="0"/>
                <a:cs typeface="Calibri" panose="020F0502020204030204" pitchFamily="34" charset="0"/>
              </a:rPr>
              <a:t>Charge or not for program nights</a:t>
            </a:r>
          </a:p>
          <a:p>
            <a:pPr lvl="1"/>
            <a:r>
              <a:rPr lang="en-US" sz="1800" dirty="0">
                <a:latin typeface="Calibri" panose="020F0502020204030204" pitchFamily="34" charset="0"/>
                <a:cs typeface="Calibri" panose="020F0502020204030204" pitchFamily="34" charset="0"/>
              </a:rPr>
              <a:t>Local garden club - created some booklets on for $5 that is working , what about something like this for a camera </a:t>
            </a:r>
          </a:p>
          <a:p>
            <a:pPr lvl="2"/>
            <a:r>
              <a:rPr lang="en-US" sz="1600" dirty="0">
                <a:latin typeface="Calibri" panose="020F0502020204030204" pitchFamily="34" charset="0"/>
                <a:cs typeface="Calibri" panose="020F0502020204030204" pitchFamily="34" charset="0"/>
              </a:rPr>
              <a:t>Calendars, local town brochure, fund raiser with other club (like Lions club), real estate agents handouts on your town, local theater group as audience for dress rehearsal </a:t>
            </a:r>
          </a:p>
          <a:p>
            <a:pPr lvl="2"/>
            <a:endParaRPr lang="en-US" sz="1600" dirty="0">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Wallingford - We only did fundraising in the past through in-person activities like Taste of Wallingford (all activities like this in the area are cancelled until at least May 2021)</a:t>
            </a:r>
          </a:p>
          <a:p>
            <a:r>
              <a:rPr lang="en-US" sz="1800" dirty="0">
                <a:latin typeface="Calibri" panose="020F0502020204030204" pitchFamily="34" charset="0"/>
                <a:cs typeface="Calibri" panose="020F0502020204030204" pitchFamily="34" charset="0"/>
              </a:rPr>
              <a:t>Boston - On the Home Page of the website there is a “Donate” button. It’s working </a:t>
            </a:r>
            <a:r>
              <a:rPr lang="en-US" sz="1800" dirty="0">
                <a:latin typeface="Calibri" panose="020F0502020204030204" pitchFamily="34" charset="0"/>
                <a:cs typeface="Calibri" panose="020F0502020204030204" pitchFamily="34" charset="0"/>
                <a:sym typeface="Wingdings" panose="05000000000000000000" pitchFamily="2" charset="2"/>
              </a:rPr>
              <a:t></a:t>
            </a:r>
            <a:endParaRPr lang="en-US" sz="1800"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EEB4197-E1F0-4D6C-8A58-AC4A71C1E962}"/>
              </a:ext>
            </a:extLst>
          </p:cNvPr>
          <p:cNvSpPr>
            <a:spLocks noGrp="1"/>
          </p:cNvSpPr>
          <p:nvPr>
            <p:ph type="body" idx="13"/>
          </p:nvPr>
        </p:nvSpPr>
        <p:spPr/>
        <p:txBody>
          <a:bodyPr/>
          <a:lstStyle/>
          <a:p>
            <a:endParaRPr lang="en-US"/>
          </a:p>
        </p:txBody>
      </p:sp>
    </p:spTree>
    <p:extLst>
      <p:ext uri="{BB962C8B-B14F-4D97-AF65-F5344CB8AC3E}">
        <p14:creationId xmlns:p14="http://schemas.microsoft.com/office/powerpoint/2010/main" val="393662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What have you tried that is working?</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Wallingford - We are using Instagram and Facebook some but only about ½ our members use social media for various reasons.</a:t>
            </a:r>
          </a:p>
          <a:p>
            <a:r>
              <a:rPr lang="en-US" sz="1800" dirty="0">
                <a:latin typeface="Calibri" panose="020F0502020204030204" pitchFamily="34" charset="0"/>
                <a:cs typeface="Calibri" panose="020F0502020204030204" pitchFamily="34" charset="0"/>
              </a:rPr>
              <a:t>Boston - The “10 minute Social Hour” with which we start our meetings has gotten good feedback and members seem to enjoy it.  - Break out rooms for subgroups </a:t>
            </a:r>
          </a:p>
          <a:p>
            <a:r>
              <a:rPr lang="en-US" sz="1800" dirty="0">
                <a:latin typeface="Calibri" panose="020F0502020204030204" pitchFamily="34" charset="0"/>
                <a:cs typeface="Calibri" panose="020F0502020204030204" pitchFamily="34" charset="0"/>
              </a:rPr>
              <a:t>Boston - Opening meetings to other clubs has been a great success. Stony Brook has taken a real lead with that</a:t>
            </a:r>
          </a:p>
          <a:p>
            <a:r>
              <a:rPr lang="en-US" sz="1800" dirty="0">
                <a:latin typeface="Calibri" panose="020F0502020204030204" pitchFamily="34" charset="0"/>
                <a:cs typeface="Calibri" panose="020F0502020204030204" pitchFamily="34" charset="0"/>
              </a:rPr>
              <a:t>Boston - We are using Instagram to promote the club and members’ work.  We are hoping to attract new members through it as well as raise awareness of the club (only running for a month, unknown impact)</a:t>
            </a:r>
          </a:p>
          <a:p>
            <a:pPr marL="0" indent="0">
              <a:buNone/>
            </a:pPr>
            <a:endParaRPr lang="en-US" sz="1800" dirty="0">
              <a:latin typeface="Calibri" panose="020F0502020204030204" pitchFamily="34" charset="0"/>
              <a:cs typeface="Calibri" panose="020F0502020204030204" pitchFamily="34" charset="0"/>
            </a:endParaRPr>
          </a:p>
          <a:p>
            <a:pPr marL="0" indent="0">
              <a:buNone/>
            </a:pPr>
            <a:r>
              <a:rPr lang="en-US" sz="1800" dirty="0">
                <a:latin typeface="Calibri" panose="020F0502020204030204" pitchFamily="34" charset="0"/>
                <a:cs typeface="Calibri" panose="020F0502020204030204" pitchFamily="34" charset="0"/>
              </a:rPr>
              <a:t>Social Facebook, Instagram, Newspaper  </a:t>
            </a:r>
          </a:p>
          <a:p>
            <a:endParaRPr lang="en-US" sz="1800"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EEB4197-E1F0-4D6C-8A58-AC4A71C1E962}"/>
              </a:ext>
            </a:extLst>
          </p:cNvPr>
          <p:cNvSpPr>
            <a:spLocks noGrp="1"/>
          </p:cNvSpPr>
          <p:nvPr>
            <p:ph type="body" idx="13"/>
          </p:nvPr>
        </p:nvSpPr>
        <p:spPr/>
        <p:txBody>
          <a:bodyPr/>
          <a:lstStyle/>
          <a:p>
            <a:endParaRPr lang="en-US"/>
          </a:p>
        </p:txBody>
      </p:sp>
    </p:spTree>
    <p:extLst>
      <p:ext uri="{BB962C8B-B14F-4D97-AF65-F5344CB8AC3E}">
        <p14:creationId xmlns:p14="http://schemas.microsoft.com/office/powerpoint/2010/main" val="586329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a:lstStyle/>
          <a:p>
            <a:r>
              <a:rPr lang="en-US" dirty="0"/>
              <a:t>What have you tried that is not helping?</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Wallingford - Trying to reach members by emails, but not much response to the emails.</a:t>
            </a:r>
          </a:p>
          <a:p>
            <a:r>
              <a:rPr lang="en-US" sz="1800" dirty="0">
                <a:latin typeface="Calibri" panose="020F0502020204030204" pitchFamily="34" charset="0"/>
                <a:cs typeface="Calibri" panose="020F0502020204030204" pitchFamily="34" charset="0"/>
              </a:rPr>
              <a:t>Instagram</a:t>
            </a:r>
          </a:p>
          <a:p>
            <a:r>
              <a:rPr lang="en-US" sz="1800" dirty="0">
                <a:latin typeface="Calibri" panose="020F0502020204030204" pitchFamily="34" charset="0"/>
                <a:cs typeface="Calibri" panose="020F0502020204030204" pitchFamily="34" charset="0"/>
              </a:rPr>
              <a:t>Local online newspaper, like the patch</a:t>
            </a:r>
          </a:p>
          <a:p>
            <a:r>
              <a:rPr lang="en-US" sz="1800" dirty="0">
                <a:latin typeface="Calibri" panose="020F0502020204030204" pitchFamily="34" charset="0"/>
                <a:cs typeface="Calibri" panose="020F0502020204030204" pitchFamily="34" charset="0"/>
              </a:rPr>
              <a:t>Facebook notices quickly get off your home page </a:t>
            </a:r>
          </a:p>
          <a:p>
            <a:r>
              <a:rPr lang="en-US" sz="1800" dirty="0">
                <a:latin typeface="Calibri" panose="020F0502020204030204" pitchFamily="34" charset="0"/>
                <a:cs typeface="Calibri" panose="020F0502020204030204" pitchFamily="34" charset="0"/>
              </a:rPr>
              <a:t>Candi - Members that moved out of state, former members back because we are virtual - what happens we start meeting in person again?  Yes we will continue with virtual plus </a:t>
            </a:r>
            <a:r>
              <a:rPr lang="en-US" sz="1800" dirty="0" err="1">
                <a:latin typeface="Calibri" panose="020F0502020204030204" pitchFamily="34" charset="0"/>
                <a:cs typeface="Calibri" panose="020F0502020204030204" pitchFamily="34" charset="0"/>
              </a:rPr>
              <a:t>inperson</a:t>
            </a:r>
            <a:r>
              <a:rPr lang="en-US" sz="1800" dirty="0">
                <a:latin typeface="Calibri" panose="020F0502020204030204" pitchFamily="34" charset="0"/>
                <a:cs typeface="Calibri" panose="020F0502020204030204" pitchFamily="34" charset="0"/>
              </a:rPr>
              <a:t> </a:t>
            </a:r>
          </a:p>
        </p:txBody>
      </p:sp>
      <p:sp>
        <p:nvSpPr>
          <p:cNvPr id="4" name="Text Placeholder 3">
            <a:extLst>
              <a:ext uri="{FF2B5EF4-FFF2-40B4-BE49-F238E27FC236}">
                <a16:creationId xmlns:a16="http://schemas.microsoft.com/office/drawing/2014/main" id="{8EEB4197-E1F0-4D6C-8A58-AC4A71C1E962}"/>
              </a:ext>
            </a:extLst>
          </p:cNvPr>
          <p:cNvSpPr>
            <a:spLocks noGrp="1"/>
          </p:cNvSpPr>
          <p:nvPr>
            <p:ph type="body" idx="13"/>
          </p:nvPr>
        </p:nvSpPr>
        <p:spPr/>
        <p:txBody>
          <a:bodyPr/>
          <a:lstStyle/>
          <a:p>
            <a:endParaRPr lang="en-US"/>
          </a:p>
        </p:txBody>
      </p:sp>
    </p:spTree>
    <p:extLst>
      <p:ext uri="{BB962C8B-B14F-4D97-AF65-F5344CB8AC3E}">
        <p14:creationId xmlns:p14="http://schemas.microsoft.com/office/powerpoint/2010/main" val="1661436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3021-CEF6-470A-8CD7-C90E34B5B62C}"/>
              </a:ext>
            </a:extLst>
          </p:cNvPr>
          <p:cNvSpPr>
            <a:spLocks noGrp="1"/>
          </p:cNvSpPr>
          <p:nvPr>
            <p:ph type="title"/>
          </p:nvPr>
        </p:nvSpPr>
        <p:spPr/>
        <p:txBody>
          <a:bodyPr lIns="91440"/>
          <a:lstStyle/>
          <a:p>
            <a:r>
              <a:rPr lang="en-US" dirty="0"/>
              <a:t>Using phone photography to recruit new members?</a:t>
            </a:r>
          </a:p>
        </p:txBody>
      </p:sp>
      <p:sp>
        <p:nvSpPr>
          <p:cNvPr id="26" name="Text Placeholder 25">
            <a:extLst>
              <a:ext uri="{FF2B5EF4-FFF2-40B4-BE49-F238E27FC236}">
                <a16:creationId xmlns:a16="http://schemas.microsoft.com/office/drawing/2014/main" id="{AF31E518-995C-4CE9-AFB1-44F933C9FDCD}"/>
              </a:ext>
            </a:extLst>
          </p:cNvPr>
          <p:cNvSpPr>
            <a:spLocks noGrp="1"/>
          </p:cNvSpPr>
          <p:nvPr>
            <p:ph type="body" idx="1"/>
          </p:nvPr>
        </p:nvSpPr>
        <p:spPr/>
        <p:txBody>
          <a:bodyPr/>
          <a:lstStyle/>
          <a:p>
            <a:r>
              <a:rPr lang="en-US" dirty="0"/>
              <a:t>Comments</a:t>
            </a:r>
          </a:p>
        </p:txBody>
      </p:sp>
      <p:sp>
        <p:nvSpPr>
          <p:cNvPr id="27" name="Content Placeholder 26">
            <a:extLst>
              <a:ext uri="{FF2B5EF4-FFF2-40B4-BE49-F238E27FC236}">
                <a16:creationId xmlns:a16="http://schemas.microsoft.com/office/drawing/2014/main" id="{8708E344-285A-4E07-BCE7-6781C4B17024}"/>
              </a:ext>
            </a:extLst>
          </p:cNvPr>
          <p:cNvSpPr>
            <a:spLocks noGrp="1"/>
          </p:cNvSpPr>
          <p:nvPr>
            <p:ph sz="half" idx="2"/>
          </p:nvPr>
        </p:nvSpPr>
        <p:spPr>
          <a:xfrm>
            <a:off x="856134" y="2492188"/>
            <a:ext cx="11041226" cy="3617259"/>
          </a:xfrm>
        </p:spPr>
        <p:txBody>
          <a:bodyPr vert="horz" lIns="91440" tIns="45720" rIns="91440" bIns="45720" rtlCol="0">
            <a:noAutofit/>
          </a:bodyPr>
          <a:lstStyle/>
          <a:p>
            <a:r>
              <a:rPr lang="en-US" sz="1800" dirty="0">
                <a:latin typeface="Calibri" panose="020F0502020204030204" pitchFamily="34" charset="0"/>
                <a:cs typeface="Calibri" panose="020F0502020204030204" pitchFamily="34" charset="0"/>
              </a:rPr>
              <a:t>Boston - There is a phone photography competition planned for January</a:t>
            </a:r>
          </a:p>
        </p:txBody>
      </p:sp>
      <p:sp>
        <p:nvSpPr>
          <p:cNvPr id="4" name="Text Placeholder 3">
            <a:extLst>
              <a:ext uri="{FF2B5EF4-FFF2-40B4-BE49-F238E27FC236}">
                <a16:creationId xmlns:a16="http://schemas.microsoft.com/office/drawing/2014/main" id="{8EEB4197-E1F0-4D6C-8A58-AC4A71C1E962}"/>
              </a:ext>
            </a:extLst>
          </p:cNvPr>
          <p:cNvSpPr>
            <a:spLocks noGrp="1"/>
          </p:cNvSpPr>
          <p:nvPr>
            <p:ph type="body" idx="13"/>
          </p:nvPr>
        </p:nvSpPr>
        <p:spPr/>
        <p:txBody>
          <a:bodyPr/>
          <a:lstStyle/>
          <a:p>
            <a:r>
              <a:rPr lang="en-US" dirty="0"/>
              <a:t>What do you think? Who has tried it?</a:t>
            </a:r>
          </a:p>
        </p:txBody>
      </p:sp>
    </p:spTree>
    <p:extLst>
      <p:ext uri="{BB962C8B-B14F-4D97-AF65-F5344CB8AC3E}">
        <p14:creationId xmlns:p14="http://schemas.microsoft.com/office/powerpoint/2010/main" val="681838545"/>
      </p:ext>
    </p:extLst>
  </p:cSld>
  <p:clrMapOvr>
    <a:masterClrMapping/>
  </p:clrMapOvr>
</p:sld>
</file>

<file path=ppt/theme/theme1.xml><?xml version="1.0" encoding="utf-8"?>
<a:theme xmlns:a="http://schemas.openxmlformats.org/drawingml/2006/main" name="Crop">
  <a:themeElements>
    <a:clrScheme name="Custom 4">
      <a:dk1>
        <a:srgbClr val="000000"/>
      </a:dk1>
      <a:lt1>
        <a:sysClr val="window" lastClr="FFFFFF"/>
      </a:lt1>
      <a:dk2>
        <a:srgbClr val="000000"/>
      </a:dk2>
      <a:lt2>
        <a:srgbClr val="ACCBF9"/>
      </a:lt2>
      <a:accent1>
        <a:srgbClr val="4A66AC"/>
      </a:accent1>
      <a:accent2>
        <a:srgbClr val="629DD1"/>
      </a:accent2>
      <a:accent3>
        <a:srgbClr val="297FD5"/>
      </a:accent3>
      <a:accent4>
        <a:srgbClr val="7F8FA9"/>
      </a:accent4>
      <a:accent5>
        <a:srgbClr val="5AA2AE"/>
      </a:accent5>
      <a:accent6>
        <a:srgbClr val="9D90A0"/>
      </a:accent6>
      <a:hlink>
        <a:srgbClr val="1A0DAB"/>
      </a:hlink>
      <a:folHlink>
        <a:srgbClr val="3EBBF0"/>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RetrospectVTI">
  <a:themeElements>
    <a:clrScheme name="Custom 1">
      <a:dk1>
        <a:srgbClr val="212E35"/>
      </a:dk1>
      <a:lt1>
        <a:srgbClr val="352014"/>
      </a:lt1>
      <a:dk2>
        <a:srgbClr val="A7A7A7"/>
      </a:dk2>
      <a:lt2>
        <a:srgbClr val="535353"/>
      </a:lt2>
      <a:accent1>
        <a:srgbClr val="C6179D"/>
      </a:accent1>
      <a:accent2>
        <a:srgbClr val="7425AD"/>
      </a:accent2>
      <a:accent3>
        <a:srgbClr val="231CA5"/>
      </a:accent3>
      <a:accent4>
        <a:srgbClr val="1668C1"/>
      </a:accent4>
      <a:accent5>
        <a:srgbClr val="29CEFE"/>
      </a:accent5>
      <a:accent6>
        <a:srgbClr val="2FD6C3"/>
      </a:accent6>
      <a:hlink>
        <a:srgbClr val="0000FF"/>
      </a:hlink>
      <a:folHlink>
        <a:srgbClr val="00206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owerpoint Party_Win32_JB_v2" id="{38882D8F-135B-4B53-8430-4B694BF79376}" vid="{B574F3CD-D47E-461D-A68F-3273AD41054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DB5DD7-8DCC-4069-9EB3-5D09818665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90D0D0-7C1D-47FF-A2F0-9937AA567A3D}">
  <ds:schemaRefs>
    <ds:schemaRef ds:uri="http://schemas.microsoft.com/office/2006/documentManagement/types"/>
    <ds:schemaRef ds:uri="http://purl.org/dc/elements/1.1/"/>
    <ds:schemaRef ds:uri="71af3243-3dd4-4a8d-8c0d-dd76da1f02a5"/>
    <ds:schemaRef ds:uri="http://www.w3.org/XML/1998/namespace"/>
    <ds:schemaRef ds:uri="http://purl.org/dc/dcmitype/"/>
    <ds:schemaRef ds:uri="http://schemas.microsoft.com/office/infopath/2007/PartnerControls"/>
    <ds:schemaRef ds:uri="16c05727-aa75-4e4a-9b5f-8a80a1165891"/>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8E15EA0-2F38-456B-B156-038699A5D1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Bright business presentation</Template>
  <TotalTime>0</TotalTime>
  <Words>1629</Words>
  <Application>Microsoft Office PowerPoint</Application>
  <PresentationFormat>Widescreen</PresentationFormat>
  <Paragraphs>147</Paragraphs>
  <Slides>23</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Calibri</vt:lpstr>
      <vt:lpstr>Century Gothic</vt:lpstr>
      <vt:lpstr>Franklin Gothic Book</vt:lpstr>
      <vt:lpstr>Source Sans Pro</vt:lpstr>
      <vt:lpstr>Symbol</vt:lpstr>
      <vt:lpstr>Crop</vt:lpstr>
      <vt:lpstr>RetrospectVTI</vt:lpstr>
      <vt:lpstr>Ideas for keeping camera clubs active during COVID-19 social distancing </vt:lpstr>
      <vt:lpstr>Share this site with your club members</vt:lpstr>
      <vt:lpstr>Agenda - October 6, 2020</vt:lpstr>
      <vt:lpstr>More club Services are now free!  NECCC.org – Club Services Tab</vt:lpstr>
      <vt:lpstr>PowerPoint Presentation</vt:lpstr>
      <vt:lpstr> Best of NECCC Prints (Virtual)  Was $5.00, As of Oct. 2020, now FREE! Recorded Programs  (Virtual)  Was $5.00/program, As of Oct. 2020, now FREE! Recorded Commentary (Virtual)  Was $8.00, As of Oct. 2020, now FREE!  Digital Circuit  (Virtual)  Was $5.00/category, As of Oct. 2020, now FREE!</vt:lpstr>
      <vt:lpstr>More Free Services for Program Night Possibilities!</vt:lpstr>
      <vt:lpstr>Promote your  club and share information between clubs</vt:lpstr>
      <vt:lpstr>Find Judges and Speakers, or apply to be one</vt:lpstr>
      <vt:lpstr>Get the Latest News</vt:lpstr>
      <vt:lpstr>Help and Honor Others</vt:lpstr>
      <vt:lpstr>Low-Cost  Services</vt:lpstr>
      <vt:lpstr>Services currently on Hiatus due to COVID-19</vt:lpstr>
      <vt:lpstr>NECCC is Supporting Member Clubs </vt:lpstr>
      <vt:lpstr>Open discussion on what is working or not working at their clubs</vt:lpstr>
      <vt:lpstr>When are in-person meetings resuming?</vt:lpstr>
      <vt:lpstr>Is membership up or down &amp; fee structure?</vt:lpstr>
      <vt:lpstr>Is attendance at competitions up or down …?</vt:lpstr>
      <vt:lpstr>Is attendance at programs up or down …</vt:lpstr>
      <vt:lpstr>Fundraising opportunities?</vt:lpstr>
      <vt:lpstr>What have you tried that is working?</vt:lpstr>
      <vt:lpstr>What have you tried that is not helping?</vt:lpstr>
      <vt:lpstr>Using phone photography to recruit new members?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2020-10-06T22:12:15Z</dcterms:created>
  <dcterms:modified xsi:type="dcterms:W3CDTF">2020-11-10T02:23:19Z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